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8" r:id="rId1"/>
    <p:sldMasterId id="2147484220" r:id="rId2"/>
  </p:sldMasterIdLst>
  <p:notesMasterIdLst>
    <p:notesMasterId r:id="rId41"/>
  </p:notesMasterIdLst>
  <p:sldIdLst>
    <p:sldId id="331" r:id="rId3"/>
    <p:sldId id="256" r:id="rId4"/>
    <p:sldId id="328" r:id="rId5"/>
    <p:sldId id="306" r:id="rId6"/>
    <p:sldId id="307" r:id="rId7"/>
    <p:sldId id="308" r:id="rId8"/>
    <p:sldId id="309" r:id="rId9"/>
    <p:sldId id="321" r:id="rId10"/>
    <p:sldId id="325" r:id="rId11"/>
    <p:sldId id="323" r:id="rId12"/>
    <p:sldId id="310" r:id="rId13"/>
    <p:sldId id="287" r:id="rId14"/>
    <p:sldId id="281" r:id="rId15"/>
    <p:sldId id="305" r:id="rId16"/>
    <p:sldId id="288" r:id="rId17"/>
    <p:sldId id="289" r:id="rId18"/>
    <p:sldId id="290" r:id="rId19"/>
    <p:sldId id="291" r:id="rId20"/>
    <p:sldId id="292" r:id="rId21"/>
    <p:sldId id="296" r:id="rId22"/>
    <p:sldId id="295" r:id="rId23"/>
    <p:sldId id="257" r:id="rId24"/>
    <p:sldId id="301" r:id="rId25"/>
    <p:sldId id="330" r:id="rId26"/>
    <p:sldId id="300" r:id="rId27"/>
    <p:sldId id="312" r:id="rId28"/>
    <p:sldId id="322" r:id="rId29"/>
    <p:sldId id="320" r:id="rId30"/>
    <p:sldId id="326" r:id="rId31"/>
    <p:sldId id="313" r:id="rId32"/>
    <p:sldId id="324" r:id="rId33"/>
    <p:sldId id="315" r:id="rId34"/>
    <p:sldId id="317" r:id="rId35"/>
    <p:sldId id="316" r:id="rId36"/>
    <p:sldId id="318" r:id="rId37"/>
    <p:sldId id="319" r:id="rId38"/>
    <p:sldId id="327" r:id="rId39"/>
    <p:sldId id="278"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9" autoAdjust="0"/>
    <p:restoredTop sz="94692" autoAdjust="0"/>
  </p:normalViewPr>
  <p:slideViewPr>
    <p:cSldViewPr snapToGrid="0" snapToObjects="1">
      <p:cViewPr>
        <p:scale>
          <a:sx n="150" d="100"/>
          <a:sy n="150" d="100"/>
        </p:scale>
        <p:origin x="1146" y="1602"/>
      </p:cViewPr>
      <p:guideLst>
        <p:guide orient="horz" pos="2160"/>
        <p:guide pos="2880"/>
      </p:guideLst>
    </p:cSldViewPr>
  </p:slideViewPr>
  <p:outlineViewPr>
    <p:cViewPr>
      <p:scale>
        <a:sx n="33" d="100"/>
        <a:sy n="33" d="100"/>
      </p:scale>
      <p:origin x="0" y="1479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41AED5-6E63-4F1A-9F3D-EABD48E52216}" type="datetimeFigureOut">
              <a:rPr lang="en-CA" smtClean="0"/>
              <a:pPr/>
              <a:t>05/06/2012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570380-4D25-4F01-A512-AAC8458B0E03}" type="slidenum">
              <a:rPr lang="en-CA" smtClean="0"/>
              <a:pPr/>
              <a:t>‹#›</a:t>
            </a:fld>
            <a:endParaRPr lang="en-CA"/>
          </a:p>
        </p:txBody>
      </p:sp>
    </p:spTree>
    <p:extLst>
      <p:ext uri="{BB962C8B-B14F-4D97-AF65-F5344CB8AC3E}">
        <p14:creationId xmlns:p14="http://schemas.microsoft.com/office/powerpoint/2010/main" xmlns="" val="1012453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12E836-3FA3-48E4-B2E1-F4168A0F91FD}" type="slidenum">
              <a:rPr lang="en-CA" smtClean="0">
                <a:solidFill>
                  <a:prstClr val="black"/>
                </a:solidFill>
              </a:rPr>
              <a:pPr/>
              <a:t>1</a:t>
            </a:fld>
            <a:endParaRPr lang="en-CA">
              <a:solidFill>
                <a:prstClr val="black"/>
              </a:solidFill>
            </a:endParaRPr>
          </a:p>
        </p:txBody>
      </p:sp>
    </p:spTree>
    <p:extLst>
      <p:ext uri="{BB962C8B-B14F-4D97-AF65-F5344CB8AC3E}">
        <p14:creationId xmlns="" xmlns:p14="http://schemas.microsoft.com/office/powerpoint/2010/main" val="336008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570380-4D25-4F01-A512-AAC8458B0E03}" type="slidenum">
              <a:rPr lang="en-CA" smtClean="0"/>
              <a:pPr/>
              <a:t>2</a:t>
            </a:fld>
            <a:endParaRPr lang="en-CA"/>
          </a:p>
        </p:txBody>
      </p:sp>
    </p:spTree>
    <p:extLst>
      <p:ext uri="{BB962C8B-B14F-4D97-AF65-F5344CB8AC3E}">
        <p14:creationId xmlns:p14="http://schemas.microsoft.com/office/powerpoint/2010/main" xmlns="" val="989207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CA"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30" name="Date Placeholder 29"/>
          <p:cNvSpPr>
            <a:spLocks noGrp="1"/>
          </p:cNvSpPr>
          <p:nvPr>
            <p:ph type="dt" sz="half" idx="10"/>
          </p:nvPr>
        </p:nvSpPr>
        <p:spPr/>
        <p:txBody>
          <a:bodyPr/>
          <a:lstStyle/>
          <a:p>
            <a:fld id="{9F85648D-267C-4F54-90B5-C36298A60516}" type="datetimeFigureOut">
              <a:rPr lang="en-US" smtClean="0"/>
              <a:pPr/>
              <a:t>6/5/2012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F02B71-8991-4516-A01E-F1A9ACD28B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3CBB7184-E5C0-1046-AB6C-682D15D302E7}"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5D97B-07E5-A349-B1B4-214965026C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3CBB7184-E5C0-1046-AB6C-682D15D302E7}"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5D97B-07E5-A349-B1B4-214965026C4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pPr defTabSz="914400"/>
            <a:endParaRPr lang="en-US">
              <a:solidFill>
                <a:prstClr val="white"/>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pPr defTabSz="914400"/>
            <a:endParaRPr lang="en-US">
              <a:solidFill>
                <a:prstClr val="white"/>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19" name="Footer Placeholder 18"/>
          <p:cNvSpPr>
            <a:spLocks noGrp="1"/>
          </p:cNvSpPr>
          <p:nvPr>
            <p:ph type="ftr" sz="quarter" idx="11"/>
          </p:nvPr>
        </p:nvSpPr>
        <p:spPr/>
        <p:txBody>
          <a:bodyPr/>
          <a:lstStyle/>
          <a:p>
            <a:endParaRPr lang="en-CA">
              <a:solidFill>
                <a:srgbClr val="EEECE1">
                  <a:shade val="50000"/>
                </a:srgbClr>
              </a:solidFill>
            </a:endParaRPr>
          </a:p>
        </p:txBody>
      </p:sp>
      <p:sp>
        <p:nvSpPr>
          <p:cNvPr id="27" name="Slide Number Placeholder 26"/>
          <p:cNvSpPr>
            <a:spLocks noGrp="1"/>
          </p:cNvSpPr>
          <p:nvPr>
            <p:ph type="sldNum" sz="quarter" idx="12"/>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323394447"/>
      </p:ext>
    </p:extLst>
  </p:cSld>
  <p:clrMapOvr>
    <a:overrideClrMapping bg1="dk1" tx1="lt1" bg2="dk2" tx2="lt2" accent1="accent1" accent2="accent2" accent3="accent3" accent4="accent4" accent5="accent5" accent6="accent6" hlink="hlink" folHlink="folHlink"/>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5" name="Footer Placeholder 4"/>
          <p:cNvSpPr>
            <a:spLocks noGrp="1"/>
          </p:cNvSpPr>
          <p:nvPr>
            <p:ph type="ftr" sz="quarter" idx="11"/>
          </p:nvPr>
        </p:nvSpPr>
        <p:spPr/>
        <p:txBody>
          <a:bodyPr/>
          <a:lstStyle/>
          <a:p>
            <a:endParaRPr lang="en-CA">
              <a:solidFill>
                <a:srgbClr val="EEECE1">
                  <a:shade val="50000"/>
                </a:srgbClr>
              </a:solidFill>
            </a:endParaRPr>
          </a:p>
        </p:txBody>
      </p:sp>
      <p:sp>
        <p:nvSpPr>
          <p:cNvPr id="6" name="Slide Number Placeholder 5"/>
          <p:cNvSpPr>
            <a:spLocks noGrp="1"/>
          </p:cNvSpPr>
          <p:nvPr>
            <p:ph type="sldNum" sz="quarter" idx="12"/>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167932371"/>
      </p:ext>
    </p:extLst>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pPr defTabSz="914400"/>
            <a:endParaRPr lang="en-US">
              <a:solidFill>
                <a:prstClr val="white"/>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pPr defTabSz="914400"/>
            <a:endParaRPr lang="en-US">
              <a:solidFill>
                <a:prstClr val="white"/>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5" name="Footer Placeholder 4"/>
          <p:cNvSpPr>
            <a:spLocks noGrp="1"/>
          </p:cNvSpPr>
          <p:nvPr>
            <p:ph type="ftr" sz="quarter" idx="11"/>
          </p:nvPr>
        </p:nvSpPr>
        <p:spPr/>
        <p:txBody>
          <a:bodyPr/>
          <a:lstStyle/>
          <a:p>
            <a:endParaRPr lang="en-CA">
              <a:solidFill>
                <a:srgbClr val="EEECE1">
                  <a:shade val="50000"/>
                </a:srgbClr>
              </a:solidFill>
            </a:endParaRPr>
          </a:p>
        </p:txBody>
      </p:sp>
      <p:sp>
        <p:nvSpPr>
          <p:cNvPr id="6" name="Slide Number Placeholder 5"/>
          <p:cNvSpPr>
            <a:spLocks noGrp="1"/>
          </p:cNvSpPr>
          <p:nvPr>
            <p:ph type="sldNum" sz="quarter" idx="12"/>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844124663"/>
      </p:ext>
    </p:extLst>
  </p:cSld>
  <p:clrMapOvr>
    <a:overrideClrMapping bg1="dk1" tx1="lt1" bg2="dk2" tx2="lt2" accent1="accent1" accent2="accent2" accent3="accent3" accent4="accent4" accent5="accent5" accent6="accent6" hlink="hlink" folHlink="folHlink"/>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6" name="Footer Placeholder 5"/>
          <p:cNvSpPr>
            <a:spLocks noGrp="1"/>
          </p:cNvSpPr>
          <p:nvPr>
            <p:ph type="ftr" sz="quarter" idx="11"/>
          </p:nvPr>
        </p:nvSpPr>
        <p:spPr/>
        <p:txBody>
          <a:bodyPr/>
          <a:lstStyle/>
          <a:p>
            <a:endParaRPr lang="en-CA">
              <a:solidFill>
                <a:srgbClr val="EEECE1">
                  <a:shade val="50000"/>
                </a:srgbClr>
              </a:solidFill>
            </a:endParaRPr>
          </a:p>
        </p:txBody>
      </p:sp>
      <p:sp>
        <p:nvSpPr>
          <p:cNvPr id="7" name="Slide Number Placeholder 6"/>
          <p:cNvSpPr>
            <a:spLocks noGrp="1"/>
          </p:cNvSpPr>
          <p:nvPr>
            <p:ph type="sldNum" sz="quarter" idx="12"/>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1289365158"/>
      </p:ext>
    </p:extLst>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8" name="Footer Placeholder 7"/>
          <p:cNvSpPr>
            <a:spLocks noGrp="1"/>
          </p:cNvSpPr>
          <p:nvPr>
            <p:ph type="ftr" sz="quarter" idx="11"/>
          </p:nvPr>
        </p:nvSpPr>
        <p:spPr/>
        <p:txBody>
          <a:bodyPr/>
          <a:lstStyle/>
          <a:p>
            <a:endParaRPr lang="en-CA">
              <a:solidFill>
                <a:srgbClr val="EEECE1">
                  <a:shade val="50000"/>
                </a:srgbClr>
              </a:solidFill>
            </a:endParaRPr>
          </a:p>
        </p:txBody>
      </p:sp>
      <p:sp>
        <p:nvSpPr>
          <p:cNvPr id="9" name="Slide Number Placeholder 8"/>
          <p:cNvSpPr>
            <a:spLocks noGrp="1"/>
          </p:cNvSpPr>
          <p:nvPr>
            <p:ph type="sldNum" sz="quarter" idx="12"/>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893653938"/>
      </p:ext>
    </p:extLst>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8" name="Slide Number Placeholder 7"/>
          <p:cNvSpPr>
            <a:spLocks noGrp="1"/>
          </p:cNvSpPr>
          <p:nvPr>
            <p:ph type="sldNum" sz="quarter" idx="11"/>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
        <p:nvSpPr>
          <p:cNvPr id="9" name="Footer Placeholder 8"/>
          <p:cNvSpPr>
            <a:spLocks noGrp="1"/>
          </p:cNvSpPr>
          <p:nvPr>
            <p:ph type="ftr" sz="quarter" idx="12"/>
          </p:nvPr>
        </p:nvSpPr>
        <p:spPr/>
        <p:txBody>
          <a:bodyPr/>
          <a:lstStyle/>
          <a:p>
            <a:endParaRPr lang="en-CA">
              <a:solidFill>
                <a:srgbClr val="EEECE1">
                  <a:shade val="50000"/>
                </a:srgbClr>
              </a:solidFill>
            </a:endParaRPr>
          </a:p>
        </p:txBody>
      </p:sp>
    </p:spTree>
    <p:extLst>
      <p:ext uri="{BB962C8B-B14F-4D97-AF65-F5344CB8AC3E}">
        <p14:creationId xmlns="" xmlns:p14="http://schemas.microsoft.com/office/powerpoint/2010/main" val="4279738591"/>
      </p:ext>
    </p:extLst>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3" name="Footer Placeholder 2"/>
          <p:cNvSpPr>
            <a:spLocks noGrp="1"/>
          </p:cNvSpPr>
          <p:nvPr>
            <p:ph type="ftr" sz="quarter" idx="11"/>
          </p:nvPr>
        </p:nvSpPr>
        <p:spPr/>
        <p:txBody>
          <a:bodyPr/>
          <a:lstStyle/>
          <a:p>
            <a:endParaRPr lang="en-CA">
              <a:solidFill>
                <a:srgbClr val="EEECE1">
                  <a:shade val="50000"/>
                </a:srgbClr>
              </a:solidFill>
            </a:endParaRPr>
          </a:p>
        </p:txBody>
      </p:sp>
      <p:sp>
        <p:nvSpPr>
          <p:cNvPr id="4" name="Slide Number Placeholder 3"/>
          <p:cNvSpPr>
            <a:spLocks noGrp="1"/>
          </p:cNvSpPr>
          <p:nvPr>
            <p:ph type="sldNum" sz="quarter" idx="12"/>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360602584"/>
      </p:ext>
    </p:extLst>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6" name="Footer Placeholder 5"/>
          <p:cNvSpPr>
            <a:spLocks noGrp="1"/>
          </p:cNvSpPr>
          <p:nvPr>
            <p:ph type="ftr" sz="quarter" idx="11"/>
          </p:nvPr>
        </p:nvSpPr>
        <p:spPr/>
        <p:txBody>
          <a:bodyPr/>
          <a:lstStyle/>
          <a:p>
            <a:endParaRPr lang="en-CA">
              <a:solidFill>
                <a:srgbClr val="EEECE1">
                  <a:shade val="50000"/>
                </a:srgb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4228339538"/>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3CBB7184-E5C0-1046-AB6C-682D15D302E7}"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5D97B-07E5-A349-B1B4-214965026C4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6" name="Footer Placeholder 5"/>
          <p:cNvSpPr>
            <a:spLocks noGrp="1"/>
          </p:cNvSpPr>
          <p:nvPr>
            <p:ph type="ftr" sz="quarter" idx="11"/>
          </p:nvPr>
        </p:nvSpPr>
        <p:spPr/>
        <p:txBody>
          <a:bodyPr/>
          <a:lstStyle/>
          <a:p>
            <a:endParaRPr lang="en-CA">
              <a:solidFill>
                <a:srgbClr val="EEECE1">
                  <a:shade val="50000"/>
                </a:srgbClr>
              </a:solidFill>
            </a:endParaRPr>
          </a:p>
        </p:txBody>
      </p:sp>
      <p:sp>
        <p:nvSpPr>
          <p:cNvPr id="7" name="Slide Number Placeholder 6"/>
          <p:cNvSpPr>
            <a:spLocks noGrp="1"/>
          </p:cNvSpPr>
          <p:nvPr>
            <p:ph type="sldNum" sz="quarter" idx="12"/>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1091421918"/>
      </p:ext>
    </p:extLst>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5" name="Footer Placeholder 4"/>
          <p:cNvSpPr>
            <a:spLocks noGrp="1"/>
          </p:cNvSpPr>
          <p:nvPr>
            <p:ph type="ftr" sz="quarter" idx="11"/>
          </p:nvPr>
        </p:nvSpPr>
        <p:spPr/>
        <p:txBody>
          <a:bodyPr/>
          <a:lstStyle/>
          <a:p>
            <a:endParaRPr lang="en-CA">
              <a:solidFill>
                <a:srgbClr val="EEECE1">
                  <a:shade val="50000"/>
                </a:srgbClr>
              </a:solidFill>
            </a:endParaRPr>
          </a:p>
        </p:txBody>
      </p:sp>
      <p:sp>
        <p:nvSpPr>
          <p:cNvPr id="6" name="Slide Number Placeholder 5"/>
          <p:cNvSpPr>
            <a:spLocks noGrp="1"/>
          </p:cNvSpPr>
          <p:nvPr>
            <p:ph type="sldNum" sz="quarter" idx="12"/>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3869664795"/>
      </p:ext>
    </p:extLst>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6F04B4-2617-49F0-84EC-D58652915A1C}" type="datetimeFigureOut">
              <a:rPr lang="en-US" smtClean="0">
                <a:solidFill>
                  <a:srgbClr val="EEECE1">
                    <a:shade val="50000"/>
                  </a:srgbClr>
                </a:solidFill>
              </a:rPr>
              <a:pPr/>
              <a:t>6/5/2012</a:t>
            </a:fld>
            <a:endParaRPr lang="en-CA">
              <a:solidFill>
                <a:srgbClr val="EEECE1">
                  <a:shade val="50000"/>
                </a:srgbClr>
              </a:solidFill>
            </a:endParaRPr>
          </a:p>
        </p:txBody>
      </p:sp>
      <p:sp>
        <p:nvSpPr>
          <p:cNvPr id="5" name="Footer Placeholder 4"/>
          <p:cNvSpPr>
            <a:spLocks noGrp="1"/>
          </p:cNvSpPr>
          <p:nvPr>
            <p:ph type="ftr" sz="quarter" idx="11"/>
          </p:nvPr>
        </p:nvSpPr>
        <p:spPr/>
        <p:txBody>
          <a:bodyPr/>
          <a:lstStyle/>
          <a:p>
            <a:endParaRPr lang="en-CA">
              <a:solidFill>
                <a:srgbClr val="EEECE1">
                  <a:shade val="50000"/>
                </a:srgbClr>
              </a:solidFill>
            </a:endParaRPr>
          </a:p>
        </p:txBody>
      </p:sp>
      <p:sp>
        <p:nvSpPr>
          <p:cNvPr id="6" name="Slide Number Placeholder 5"/>
          <p:cNvSpPr>
            <a:spLocks noGrp="1"/>
          </p:cNvSpPr>
          <p:nvPr>
            <p:ph type="sldNum" sz="quarter" idx="12"/>
          </p:nvPr>
        </p:nvSpPr>
        <p:spPr/>
        <p:txBody>
          <a:bodyPr/>
          <a:lstStyle/>
          <a:p>
            <a:fld id="{B5CB705B-F603-48DD-8612-028847303B87}" type="slidenum">
              <a:rPr lang="en-CA" smtClean="0">
                <a:solidFill>
                  <a:srgbClr val="EEECE1">
                    <a:shade val="50000"/>
                  </a:srgbClr>
                </a:solidFill>
              </a:rPr>
              <a:pPr/>
              <a:t>‹#›</a:t>
            </a:fld>
            <a:endParaRPr lang="en-CA">
              <a:solidFill>
                <a:srgbClr val="EEECE1">
                  <a:shade val="50000"/>
                </a:srgbClr>
              </a:solidFill>
            </a:endParaRPr>
          </a:p>
        </p:txBody>
      </p:sp>
    </p:spTree>
    <p:extLst>
      <p:ext uri="{BB962C8B-B14F-4D97-AF65-F5344CB8AC3E}">
        <p14:creationId xmlns="" xmlns:p14="http://schemas.microsoft.com/office/powerpoint/2010/main" val="1632639635"/>
      </p:ext>
    </p:extLst>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4" name="Date Placeholder 3"/>
          <p:cNvSpPr>
            <a:spLocks noGrp="1"/>
          </p:cNvSpPr>
          <p:nvPr>
            <p:ph type="dt" sz="half" idx="10"/>
          </p:nvPr>
        </p:nvSpPr>
        <p:spPr/>
        <p:txBody>
          <a:bodyPr/>
          <a:lstStyle/>
          <a:p>
            <a:fld id="{9F85648D-267C-4F54-90B5-C36298A60516}"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CA"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p>
            <a:fld id="{3CBB7184-E5C0-1046-AB6C-682D15D302E7}"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5D97B-07E5-A349-B1B4-214965026C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7" name="Date Placeholder 6"/>
          <p:cNvSpPr>
            <a:spLocks noGrp="1"/>
          </p:cNvSpPr>
          <p:nvPr>
            <p:ph type="dt" sz="half" idx="10"/>
          </p:nvPr>
        </p:nvSpPr>
        <p:spPr/>
        <p:txBody>
          <a:bodyPr/>
          <a:lstStyle/>
          <a:p>
            <a:fld id="{3CBB7184-E5C0-1046-AB6C-682D15D302E7}" type="datetimeFigureOut">
              <a:rPr lang="en-US" smtClean="0"/>
              <a:pPr/>
              <a:t>6/5/2012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5D97B-07E5-A349-B1B4-214965026C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p>
            <a:fld id="{3CBB7184-E5C0-1046-AB6C-682D15D302E7}" type="datetimeFigureOut">
              <a:rPr lang="en-US" smtClean="0"/>
              <a:pPr/>
              <a:t>6/5/2012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5D97B-07E5-A349-B1B4-214965026C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B7184-E5C0-1046-AB6C-682D15D302E7}" type="datetimeFigureOut">
              <a:rPr lang="en-US" smtClean="0"/>
              <a:pPr/>
              <a:t>6/5/2012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5D97B-07E5-A349-B1B4-214965026C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CA"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CA"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p>
            <a:fld id="{3CBB7184-E5C0-1046-AB6C-682D15D302E7}"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5D97B-07E5-A349-B1B4-214965026C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CA"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5" name="Date Placeholder 4"/>
          <p:cNvSpPr>
            <a:spLocks noGrp="1"/>
          </p:cNvSpPr>
          <p:nvPr>
            <p:ph type="dt" sz="half" idx="10"/>
          </p:nvPr>
        </p:nvSpPr>
        <p:spPr/>
        <p:txBody>
          <a:bodyPr/>
          <a:lstStyle/>
          <a:p>
            <a:fld id="{3CBB7184-E5C0-1046-AB6C-682D15D302E7}"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EC5D97B-07E5-A349-B1B4-214965026C4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CA"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CA"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BB7184-E5C0-1046-AB6C-682D15D302E7}" type="datetimeFigureOut">
              <a:rPr lang="en-US" smtClean="0"/>
              <a:pPr/>
              <a:t>6/5/2012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C5D97B-07E5-A349-B1B4-214965026C4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09"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pPr defTabSz="914400"/>
            <a:endParaRPr lang="en-US">
              <a:solidFill>
                <a:prstClr val="white"/>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pPr defTabSz="914400"/>
            <a:endParaRPr lang="en-US">
              <a:solidFill>
                <a:prstClr val="white"/>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defTabSz="914400"/>
            <a:fld id="{CD6F04B4-2617-49F0-84EC-D58652915A1C}" type="datetimeFigureOut">
              <a:rPr lang="en-US" smtClean="0">
                <a:solidFill>
                  <a:srgbClr val="EEECE1">
                    <a:shade val="50000"/>
                  </a:srgbClr>
                </a:solidFill>
              </a:rPr>
              <a:pPr defTabSz="914400"/>
              <a:t>6/5/2012</a:t>
            </a:fld>
            <a:endParaRPr lang="en-CA">
              <a:solidFill>
                <a:srgbClr val="EEECE1">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defTabSz="914400"/>
            <a:endParaRPr lang="en-CA">
              <a:solidFill>
                <a:srgbClr val="EEECE1">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defTabSz="914400"/>
            <a:fld id="{B5CB705B-F603-48DD-8612-028847303B87}" type="slidenum">
              <a:rPr lang="en-CA" smtClean="0">
                <a:solidFill>
                  <a:srgbClr val="EEECE1">
                    <a:shade val="50000"/>
                  </a:srgbClr>
                </a:solidFill>
              </a:rPr>
              <a:pPr defTabSz="914400"/>
              <a:t>‹#›</a:t>
            </a:fld>
            <a:endParaRPr lang="en-CA">
              <a:solidFill>
                <a:srgbClr val="EEECE1">
                  <a:shade val="50000"/>
                </a:srgbClr>
              </a:solidFill>
            </a:endParaRPr>
          </a:p>
        </p:txBody>
      </p:sp>
    </p:spTree>
    <p:extLst>
      <p:ext uri="{BB962C8B-B14F-4D97-AF65-F5344CB8AC3E}">
        <p14:creationId xmlns="" xmlns:p14="http://schemas.microsoft.com/office/powerpoint/2010/main" val="231577653"/>
      </p:ext>
    </p:extLst>
  </p:cSld>
  <p:clrMap bg1="dk1" tx1="lt1" bg2="dk2" tx2="lt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Lst>
  <p:transition>
    <p:split orient="vert"/>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microsoft.com/office/2007/relationships/hdphoto" Target="../media/hdphoto2.wdp"/><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irportlaw.ca/index.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airportlaw.ca/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47000"/>
          </a:schemeClr>
        </a:solidFill>
        <a:effectLst/>
      </p:bgPr>
    </p:bg>
    <p:spTree>
      <p:nvGrpSpPr>
        <p:cNvPr id="1" name=""/>
        <p:cNvGrpSpPr/>
        <p:nvPr/>
      </p:nvGrpSpPr>
      <p:grpSpPr>
        <a:xfrm>
          <a:off x="0" y="0"/>
          <a:ext cx="0" cy="0"/>
          <a:chOff x="0" y="0"/>
          <a:chExt cx="0" cy="0"/>
        </a:xfrm>
      </p:grpSpPr>
      <p:pic>
        <p:nvPicPr>
          <p:cNvPr id="16386" name="Picture 2" descr="Brian Day"/>
          <p:cNvPicPr>
            <a:picLocks noChangeArrowheads="1"/>
          </p:cNvPicPr>
          <p:nvPr/>
        </p:nvPicPr>
        <p:blipFill rotWithShape="1">
          <a:blip r:embed="rId3" cstate="print">
            <a:extLst>
              <a:ext uri="{28A0092B-C50C-407E-A947-70E740481C1C}">
                <a14:useLocalDpi xmlns="" xmlns:a14="http://schemas.microsoft.com/office/drawing/2010/main" val="0"/>
              </a:ext>
            </a:extLst>
          </a:blip>
          <a:srcRect b="2597"/>
          <a:stretch/>
        </p:blipFill>
        <p:spPr bwMode="auto">
          <a:xfrm>
            <a:off x="461319" y="2708920"/>
            <a:ext cx="2712290" cy="332637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CCCCCC"/>
                  </a:outerShdw>
                </a:effectLst>
              </a14:hiddenEffects>
            </a:ext>
          </a:extLst>
        </p:spPr>
      </p:pic>
      <p:pic>
        <p:nvPicPr>
          <p:cNvPr id="4" name="Content Placeholder 3"/>
          <p:cNvPicPr>
            <a:picLocks noGrp="1" noChangeAspect="1"/>
          </p:cNvPicPr>
          <p:nvPr>
            <p:ph idx="1"/>
          </p:nvPr>
        </p:nvPicPr>
        <p:blipFill>
          <a:blip r:embed="rId4" cstate="print">
            <a:extLst>
              <a:ext uri="{BEBA8EAE-BF5A-486C-A8C5-ECC9F3942E4B}">
                <a14:imgProps xmlns="" xmlns:a14="http://schemas.microsoft.com/office/drawing/2010/main">
                  <a14:imgLayer r:embed="rId5">
                    <a14:imgEffect>
                      <a14:sharpenSoften amount="37000"/>
                    </a14:imgEffect>
                  </a14:imgLayer>
                </a14:imgProps>
              </a:ext>
              <a:ext uri="{28A0092B-C50C-407E-A947-70E740481C1C}">
                <a14:useLocalDpi xmlns="" xmlns:a14="http://schemas.microsoft.com/office/drawing/2010/main" val="0"/>
              </a:ext>
            </a:extLst>
          </a:blip>
          <a:stretch>
            <a:fillRect/>
          </a:stretch>
        </p:blipFill>
        <p:spPr>
          <a:xfrm>
            <a:off x="107504" y="117384"/>
            <a:ext cx="8928992" cy="1151376"/>
          </a:xfrm>
        </p:spPr>
      </p:pic>
      <p:sp>
        <p:nvSpPr>
          <p:cNvPr id="15" name="Rectangle 14"/>
          <p:cNvSpPr/>
          <p:nvPr/>
        </p:nvSpPr>
        <p:spPr>
          <a:xfrm>
            <a:off x="3269631" y="2698032"/>
            <a:ext cx="5328592" cy="1754326"/>
          </a:xfrm>
          <a:prstGeom prst="rect">
            <a:avLst/>
          </a:prstGeom>
        </p:spPr>
        <p:txBody>
          <a:bodyPr wrap="square">
            <a:spAutoFit/>
          </a:bodyPr>
          <a:lstStyle/>
          <a:p>
            <a:pPr defTabSz="914400"/>
            <a:r>
              <a:rPr lang="en-CA" sz="3600" b="1" dirty="0">
                <a:solidFill>
                  <a:prstClr val="black"/>
                </a:solidFill>
              </a:rPr>
              <a:t>Brian Day, </a:t>
            </a:r>
            <a:endParaRPr lang="en-CA" sz="3600" b="1" dirty="0" smtClean="0">
              <a:solidFill>
                <a:prstClr val="black"/>
              </a:solidFill>
            </a:endParaRPr>
          </a:p>
          <a:p>
            <a:pPr defTabSz="914400"/>
            <a:r>
              <a:rPr lang="en-CA" sz="3600" b="1" dirty="0" smtClean="0">
                <a:solidFill>
                  <a:prstClr val="black"/>
                </a:solidFill>
              </a:rPr>
              <a:t>Barrister </a:t>
            </a:r>
            <a:r>
              <a:rPr lang="en-CA" sz="3600" b="1" dirty="0">
                <a:solidFill>
                  <a:prstClr val="black"/>
                </a:solidFill>
              </a:rPr>
              <a:t>&amp; Solicitor , Airport Law. </a:t>
            </a:r>
            <a:endParaRPr lang="en-CA" sz="3600" dirty="0">
              <a:solidFill>
                <a:prstClr val="black"/>
              </a:solidFill>
            </a:endParaRPr>
          </a:p>
        </p:txBody>
      </p:sp>
      <p:sp>
        <p:nvSpPr>
          <p:cNvPr id="6" name="TextBox 5"/>
          <p:cNvSpPr txBox="1"/>
          <p:nvPr/>
        </p:nvSpPr>
        <p:spPr>
          <a:xfrm>
            <a:off x="467543" y="1412776"/>
            <a:ext cx="8280920" cy="954107"/>
          </a:xfrm>
          <a:prstGeom prst="rect">
            <a:avLst/>
          </a:prstGeom>
          <a:noFill/>
        </p:spPr>
        <p:txBody>
          <a:bodyPr wrap="square" rtlCol="0">
            <a:spAutoFit/>
          </a:bodyPr>
          <a:lstStyle/>
          <a:p>
            <a:pPr algn="ctr" defTabSz="914400"/>
            <a:r>
              <a:rPr lang="en-CA" sz="2800" b="1" dirty="0" smtClean="0">
                <a:solidFill>
                  <a:srgbClr val="FFFF00"/>
                </a:solidFill>
              </a:rPr>
              <a:t>Lunch Speaker </a:t>
            </a:r>
            <a:r>
              <a:rPr lang="en-CA" sz="2800" b="1" dirty="0">
                <a:solidFill>
                  <a:srgbClr val="FFFF00"/>
                </a:solidFill>
              </a:rPr>
              <a:t>Sponsored by</a:t>
            </a:r>
            <a:r>
              <a:rPr lang="en-CA" sz="2800" b="1" dirty="0" smtClean="0">
                <a:solidFill>
                  <a:srgbClr val="FFFF00"/>
                </a:solidFill>
              </a:rPr>
              <a:t>: </a:t>
            </a:r>
            <a:r>
              <a:rPr lang="en-CA" sz="2800" b="1" dirty="0">
                <a:solidFill>
                  <a:srgbClr val="FFFF00"/>
                </a:solidFill>
              </a:rPr>
              <a:t/>
            </a:r>
            <a:br>
              <a:rPr lang="en-CA" sz="2800" b="1" dirty="0">
                <a:solidFill>
                  <a:srgbClr val="FFFF00"/>
                </a:solidFill>
              </a:rPr>
            </a:br>
            <a:r>
              <a:rPr lang="en-CA" sz="2800" b="1" dirty="0" err="1">
                <a:solidFill>
                  <a:srgbClr val="FFFF00"/>
                </a:solidFill>
              </a:rPr>
              <a:t>Transafe</a:t>
            </a:r>
            <a:r>
              <a:rPr lang="en-CA" sz="2800" b="1" dirty="0">
                <a:solidFill>
                  <a:srgbClr val="FFFF00"/>
                </a:solidFill>
              </a:rPr>
              <a:t> Technology</a:t>
            </a:r>
          </a:p>
        </p:txBody>
      </p:sp>
    </p:spTree>
    <p:extLst>
      <p:ext uri="{BB962C8B-B14F-4D97-AF65-F5344CB8AC3E}">
        <p14:creationId xmlns="" xmlns:p14="http://schemas.microsoft.com/office/powerpoint/2010/main" val="32827919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Inter-Airport Competition Law</a:t>
            </a:r>
            <a:br>
              <a:rPr lang="en-US" dirty="0" smtClean="0"/>
            </a:br>
            <a:r>
              <a:rPr lang="en-US" dirty="0" smtClean="0"/>
              <a:t>Multiple Airport Ownership</a:t>
            </a:r>
            <a:endParaRPr lang="en-US" dirty="0"/>
          </a:p>
        </p:txBody>
      </p:sp>
      <p:sp>
        <p:nvSpPr>
          <p:cNvPr id="3" name="Content Placeholder 2"/>
          <p:cNvSpPr>
            <a:spLocks noGrp="1"/>
          </p:cNvSpPr>
          <p:nvPr>
            <p:ph idx="1"/>
          </p:nvPr>
        </p:nvSpPr>
        <p:spPr/>
        <p:txBody>
          <a:bodyPr/>
          <a:lstStyle/>
          <a:p>
            <a:pPr>
              <a:buNone/>
            </a:pPr>
            <a:r>
              <a:rPr lang="en-US" dirty="0" smtClean="0">
                <a:latin typeface="Arial"/>
              </a:rPr>
              <a:t>UK Competition Commission found British Airports Authority:</a:t>
            </a:r>
          </a:p>
          <a:p>
            <a:r>
              <a:rPr lang="en-US" dirty="0" smtClean="0">
                <a:latin typeface="Arial"/>
              </a:rPr>
              <a:t>had monopoly over London and Gatwick Airports</a:t>
            </a:r>
          </a:p>
          <a:p>
            <a:r>
              <a:rPr lang="en-US" dirty="0" smtClean="0">
                <a:latin typeface="Arial"/>
              </a:rPr>
              <a:t>could have adverse effects for passengers and airlines</a:t>
            </a:r>
          </a:p>
          <a:p>
            <a:pPr>
              <a:buNone/>
            </a:pPr>
            <a:r>
              <a:rPr lang="en-US" dirty="0" smtClean="0">
                <a:latin typeface="Arial"/>
              </a:rPr>
              <a:t>Ordered sale of 3 of 7 UK airports:</a:t>
            </a:r>
          </a:p>
          <a:p>
            <a:r>
              <a:rPr lang="en-US" dirty="0" smtClean="0">
                <a:latin typeface="Arial"/>
              </a:rPr>
              <a:t>Gatwick </a:t>
            </a:r>
          </a:p>
          <a:p>
            <a:r>
              <a:rPr lang="en-US" dirty="0" err="1" smtClean="0">
                <a:latin typeface="Arial"/>
              </a:rPr>
              <a:t>Stansted</a:t>
            </a:r>
            <a:endParaRPr lang="en-US" dirty="0" smtClean="0">
              <a:latin typeface="Arial"/>
            </a:endParaRPr>
          </a:p>
          <a:p>
            <a:r>
              <a:rPr lang="en-US" dirty="0" smtClean="0">
                <a:latin typeface="Arial"/>
              </a:rPr>
              <a:t>Glasgow or Edinburgh</a:t>
            </a:r>
            <a:endParaRPr lang="en-US" dirty="0">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Canada’s </a:t>
            </a:r>
            <a:r>
              <a:rPr lang="en-US" i="1" dirty="0" smtClean="0"/>
              <a:t>Competition Act</a:t>
            </a:r>
            <a:endParaRPr lang="en-US" i="1" dirty="0"/>
          </a:p>
        </p:txBody>
      </p:sp>
      <p:sp>
        <p:nvSpPr>
          <p:cNvPr id="3" name="Content Placeholder 2"/>
          <p:cNvSpPr>
            <a:spLocks noGrp="1"/>
          </p:cNvSpPr>
          <p:nvPr>
            <p:ph idx="1"/>
          </p:nvPr>
        </p:nvSpPr>
        <p:spPr/>
        <p:txBody>
          <a:bodyPr/>
          <a:lstStyle/>
          <a:p>
            <a:endParaRPr lang="en-US" dirty="0" smtClean="0">
              <a:latin typeface="Arial"/>
            </a:endParaRPr>
          </a:p>
          <a:p>
            <a:r>
              <a:rPr lang="en-US" dirty="0" smtClean="0">
                <a:latin typeface="Arial"/>
              </a:rPr>
              <a:t>No economic regulator of airports in Canada</a:t>
            </a:r>
          </a:p>
          <a:p>
            <a:r>
              <a:rPr lang="en-US" dirty="0" smtClean="0">
                <a:latin typeface="Arial"/>
              </a:rPr>
              <a:t>Relatively undeveloped competition law compared to other countries but this is rapidly changing</a:t>
            </a:r>
          </a:p>
          <a:p>
            <a:r>
              <a:rPr lang="en-US" i="1" dirty="0" smtClean="0">
                <a:latin typeface="Arial"/>
              </a:rPr>
              <a:t>Competition Act </a:t>
            </a:r>
            <a:r>
              <a:rPr lang="en-US" dirty="0" smtClean="0">
                <a:latin typeface="Arial"/>
              </a:rPr>
              <a:t>– “abuse of dominant position” by a dominant firm in the particular marketplace</a:t>
            </a:r>
          </a:p>
          <a:p>
            <a:r>
              <a:rPr lang="en-US" dirty="0" smtClean="0">
                <a:latin typeface="Arial"/>
              </a:rPr>
              <a:t> Airports as “Essential Facilities”  and guidelines on “abuse of dominant position” – prohibits airline and airport exclusive access agreements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a:rPr>
              <a:t/>
            </a:r>
            <a:br>
              <a:rPr lang="en-US" sz="3600" dirty="0" smtClean="0">
                <a:latin typeface="Arial"/>
              </a:rPr>
            </a:br>
            <a:r>
              <a:rPr lang="en-US" sz="3600" dirty="0" smtClean="0">
                <a:latin typeface="Arial"/>
              </a:rPr>
              <a:t>“Essential Facilities” doctrine </a:t>
            </a:r>
            <a:endParaRPr lang="en-US" sz="3600" dirty="0"/>
          </a:p>
        </p:txBody>
      </p:sp>
      <p:sp>
        <p:nvSpPr>
          <p:cNvPr id="3" name="Content Placeholder 2"/>
          <p:cNvSpPr>
            <a:spLocks noGrp="1"/>
          </p:cNvSpPr>
          <p:nvPr>
            <p:ph idx="1"/>
          </p:nvPr>
        </p:nvSpPr>
        <p:spPr/>
        <p:txBody>
          <a:bodyPr>
            <a:normAutofit/>
          </a:bodyPr>
          <a:lstStyle/>
          <a:p>
            <a:pPr>
              <a:buNone/>
            </a:pPr>
            <a:endParaRPr lang="en-GB" dirty="0" smtClean="0">
              <a:latin typeface="Arial"/>
            </a:endParaRPr>
          </a:p>
          <a:p>
            <a:pPr>
              <a:buNone/>
            </a:pPr>
            <a:r>
              <a:rPr lang="en-GB" dirty="0" smtClean="0">
                <a:latin typeface="Arial"/>
              </a:rPr>
              <a:t>US courts originated the “Essential Facilities” doctrine </a:t>
            </a:r>
          </a:p>
          <a:p>
            <a:pPr>
              <a:buNone/>
            </a:pPr>
            <a:r>
              <a:rPr lang="en-GB" dirty="0" smtClean="0">
                <a:latin typeface="Arial"/>
              </a:rPr>
              <a:t> from the </a:t>
            </a:r>
            <a:r>
              <a:rPr lang="en-GB" i="1" dirty="0" smtClean="0">
                <a:latin typeface="Arial"/>
              </a:rPr>
              <a:t>Sherman Anti-Trust Act </a:t>
            </a:r>
            <a:r>
              <a:rPr lang="en-GB" dirty="0" smtClean="0">
                <a:latin typeface="Arial"/>
              </a:rPr>
              <a:t>of 1890</a:t>
            </a:r>
            <a:endParaRPr lang="en-US" dirty="0" smtClean="0">
              <a:latin typeface="Arial"/>
            </a:endParaRPr>
          </a:p>
          <a:p>
            <a:r>
              <a:rPr lang="en-US" dirty="0" smtClean="0">
                <a:latin typeface="Arial"/>
              </a:rPr>
              <a:t> </a:t>
            </a:r>
            <a:r>
              <a:rPr lang="en-GB" dirty="0" smtClean="0">
                <a:latin typeface="Arial"/>
              </a:rPr>
              <a:t>anti-competitive behaviour by a dominant firm as “bottleneck” to deny competitors entry </a:t>
            </a:r>
          </a:p>
          <a:p>
            <a:r>
              <a:rPr lang="en-GB" i="1" dirty="0" smtClean="0">
                <a:latin typeface="Arial"/>
              </a:rPr>
              <a:t>United States</a:t>
            </a:r>
            <a:r>
              <a:rPr lang="en-GB" dirty="0" smtClean="0">
                <a:latin typeface="Arial"/>
              </a:rPr>
              <a:t> </a:t>
            </a:r>
            <a:r>
              <a:rPr lang="en-GB" dirty="0" err="1" smtClean="0">
                <a:latin typeface="Arial"/>
              </a:rPr>
              <a:t>v</a:t>
            </a:r>
            <a:r>
              <a:rPr lang="en-GB" dirty="0" smtClean="0">
                <a:latin typeface="Arial"/>
              </a:rPr>
              <a:t>. </a:t>
            </a:r>
            <a:r>
              <a:rPr lang="en-GB" i="1" dirty="0" smtClean="0">
                <a:latin typeface="Arial"/>
              </a:rPr>
              <a:t>Terminal Railroad Association</a:t>
            </a:r>
            <a:r>
              <a:rPr lang="en-GB" dirty="0" smtClean="0">
                <a:latin typeface="Arial"/>
              </a:rPr>
              <a:t> 224 U.S. 383 (1912) </a:t>
            </a:r>
          </a:p>
          <a:p>
            <a:r>
              <a:rPr lang="en-GB" dirty="0" smtClean="0">
                <a:latin typeface="Arial"/>
              </a:rPr>
              <a:t>railroad switching yard into and out of St. Louis</a:t>
            </a:r>
          </a:p>
          <a:p>
            <a:pPr>
              <a:buNone/>
            </a:pPr>
            <a:r>
              <a:rPr lang="en-GB" dirty="0" smtClean="0">
                <a:latin typeface="Arial"/>
              </a:rPr>
              <a:t>Now applied in EU, US and Canada to airports</a:t>
            </a:r>
            <a:endParaRPr lang="en-US" dirty="0" smtClean="0">
              <a:latin typeface="Arial"/>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Airport Competition Law</a:t>
            </a:r>
            <a:endParaRPr lang="en-US" dirty="0"/>
          </a:p>
        </p:txBody>
      </p:sp>
      <p:sp>
        <p:nvSpPr>
          <p:cNvPr id="3" name="Content Placeholder 2"/>
          <p:cNvSpPr>
            <a:spLocks noGrp="1"/>
          </p:cNvSpPr>
          <p:nvPr>
            <p:ph idx="1"/>
          </p:nvPr>
        </p:nvSpPr>
        <p:spPr/>
        <p:txBody>
          <a:bodyPr>
            <a:noAutofit/>
          </a:bodyPr>
          <a:lstStyle/>
          <a:p>
            <a:pPr>
              <a:buNone/>
            </a:pPr>
            <a:r>
              <a:rPr lang="en-US" sz="2000" dirty="0" smtClean="0">
                <a:latin typeface="Arial"/>
              </a:rPr>
              <a:t>Airport Competition Law now moving from:</a:t>
            </a:r>
          </a:p>
          <a:p>
            <a:pPr>
              <a:buNone/>
            </a:pPr>
            <a:endParaRPr lang="en-US" sz="2000" dirty="0" smtClean="0">
              <a:latin typeface="Arial"/>
            </a:endParaRPr>
          </a:p>
          <a:p>
            <a:r>
              <a:rPr lang="en-US" sz="2000" dirty="0" smtClean="0">
                <a:latin typeface="Arial"/>
              </a:rPr>
              <a:t>inter-airport to intra-airport</a:t>
            </a:r>
          </a:p>
          <a:p>
            <a:r>
              <a:rPr lang="en-US" sz="2000" dirty="0" smtClean="0">
                <a:latin typeface="Arial"/>
              </a:rPr>
              <a:t>airside to groundside</a:t>
            </a:r>
          </a:p>
          <a:p>
            <a:r>
              <a:rPr lang="en-US" sz="2000" dirty="0" smtClean="0">
                <a:latin typeface="Arial"/>
              </a:rPr>
              <a:t>aeronautical activities to non-aeronautical activities </a:t>
            </a:r>
          </a:p>
          <a:p>
            <a:pPr>
              <a:buNone/>
            </a:pPr>
            <a:endParaRPr lang="en-GB" sz="2000" dirty="0" smtClean="0">
              <a:latin typeface="Arial"/>
            </a:endParaRPr>
          </a:p>
          <a:p>
            <a:pPr>
              <a:buNone/>
            </a:pPr>
            <a:r>
              <a:rPr lang="en-GB" sz="2000" dirty="0" smtClean="0">
                <a:latin typeface="Arial"/>
              </a:rPr>
              <a:t>New Airport Competition Law emphasis:</a:t>
            </a:r>
            <a:endParaRPr lang="en-US" sz="2000" dirty="0" smtClean="0">
              <a:latin typeface="Arial"/>
            </a:endParaRPr>
          </a:p>
          <a:p>
            <a:pPr>
              <a:buNone/>
            </a:pPr>
            <a:r>
              <a:rPr lang="en-GB" sz="2000" dirty="0" smtClean="0">
                <a:latin typeface="Arial"/>
              </a:rPr>
              <a:t> </a:t>
            </a:r>
            <a:endParaRPr lang="en-US" sz="2000" dirty="0" smtClean="0">
              <a:latin typeface="Arial"/>
            </a:endParaRPr>
          </a:p>
          <a:p>
            <a:r>
              <a:rPr lang="en-GB" sz="2000" dirty="0" smtClean="0">
                <a:latin typeface="Arial"/>
              </a:rPr>
              <a:t>Addressing airports exclusionary practices against concession competitors</a:t>
            </a:r>
            <a:endParaRPr lang="en-US" sz="2000" dirty="0">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Example of a provision to address exclusivity and competition law</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CA" dirty="0" smtClean="0"/>
              <a:t>	</a:t>
            </a:r>
          </a:p>
          <a:p>
            <a:pPr>
              <a:buNone/>
            </a:pPr>
            <a:r>
              <a:rPr lang="en-CA" dirty="0" smtClean="0">
                <a:latin typeface="Arial"/>
              </a:rPr>
              <a:t>	Landlord and Tenant acknowledge the Airport is an integral marketing unit and agree this Lease and the other leases entered into or to be entered with other tenants at the Airport are intended to establish a variety of merchandising and service facilities within the Airport boundaries to enable the Airport and the merchants therein to compete effectively within the trading area served by the Airport. </a:t>
            </a:r>
          </a:p>
          <a:p>
            <a:pPr>
              <a:buNone/>
            </a:pPr>
            <a:r>
              <a:rPr lang="en-CA" dirty="0" smtClean="0">
                <a:latin typeface="Arial"/>
              </a:rPr>
              <a:t>	No provision of this Lease is intended to apply or to be enforceable to the extent that it would give rise to any offence under the </a:t>
            </a:r>
            <a:r>
              <a:rPr lang="en-CA" u="sng" dirty="0" smtClean="0">
                <a:latin typeface="Arial"/>
              </a:rPr>
              <a:t>Competition Act</a:t>
            </a:r>
            <a:r>
              <a:rPr lang="en-CA" dirty="0" smtClean="0">
                <a:latin typeface="Arial"/>
              </a:rPr>
              <a:t>.</a:t>
            </a:r>
            <a:endParaRPr lang="en-US" dirty="0" smtClean="0">
              <a:latin typeface="Arial"/>
            </a:endParaRPr>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EU DEVELOPS SPECIAL COMPETITION </a:t>
            </a:r>
            <a:br>
              <a:rPr lang="en-US" sz="3600" dirty="0" smtClean="0"/>
            </a:br>
            <a:r>
              <a:rPr lang="en-US" sz="3600" dirty="0" smtClean="0"/>
              <a:t>RULES FOR AIRPORT GROUNDHANDLING</a:t>
            </a:r>
            <a:endParaRPr lang="en-US" sz="3600" dirty="0"/>
          </a:p>
        </p:txBody>
      </p:sp>
      <p:sp>
        <p:nvSpPr>
          <p:cNvPr id="3" name="Content Placeholder 2"/>
          <p:cNvSpPr>
            <a:spLocks noGrp="1"/>
          </p:cNvSpPr>
          <p:nvPr>
            <p:ph idx="1"/>
          </p:nvPr>
        </p:nvSpPr>
        <p:spPr/>
        <p:txBody>
          <a:bodyPr>
            <a:normAutofit fontScale="70000" lnSpcReduction="20000"/>
          </a:bodyPr>
          <a:lstStyle/>
          <a:p>
            <a:pPr>
              <a:buNone/>
            </a:pPr>
            <a:r>
              <a:rPr lang="en-US" i="1" dirty="0" err="1" smtClean="0">
                <a:latin typeface="Arial"/>
              </a:rPr>
              <a:t>Flughafen</a:t>
            </a:r>
            <a:r>
              <a:rPr lang="en-US" i="1" dirty="0" smtClean="0">
                <a:latin typeface="Arial"/>
              </a:rPr>
              <a:t> Frankfurt</a:t>
            </a:r>
            <a:r>
              <a:rPr lang="en-US" dirty="0" smtClean="0">
                <a:latin typeface="Arial"/>
              </a:rPr>
              <a:t> (Commission Decision 98/190/EC) </a:t>
            </a:r>
          </a:p>
          <a:p>
            <a:pPr>
              <a:buNone/>
            </a:pPr>
            <a:r>
              <a:rPr lang="en-US" dirty="0" smtClean="0">
                <a:latin typeface="Arial"/>
              </a:rPr>
              <a:t> </a:t>
            </a:r>
          </a:p>
          <a:p>
            <a:r>
              <a:rPr lang="en-GB" dirty="0" smtClean="0">
                <a:latin typeface="Arial"/>
              </a:rPr>
              <a:t>Commission found Frankfurt Airport held dominant position on the market for the provision of airport facilities for the landing and take-off of aircraft (“Essential Facility”)  </a:t>
            </a:r>
          </a:p>
          <a:p>
            <a:endParaRPr lang="en-GB" dirty="0" smtClean="0">
              <a:latin typeface="Arial"/>
            </a:endParaRPr>
          </a:p>
          <a:p>
            <a:r>
              <a:rPr lang="en-GB" dirty="0" smtClean="0">
                <a:latin typeface="Arial"/>
              </a:rPr>
              <a:t>provision of ramp-handling services is </a:t>
            </a:r>
            <a:r>
              <a:rPr lang="en-GB" b="1" dirty="0" smtClean="0">
                <a:latin typeface="Arial"/>
              </a:rPr>
              <a:t>ancillary</a:t>
            </a:r>
            <a:r>
              <a:rPr lang="en-GB" dirty="0" smtClean="0">
                <a:latin typeface="Arial"/>
              </a:rPr>
              <a:t> to that Essential Facility and constituted a neighbouring but separate market</a:t>
            </a:r>
            <a:endParaRPr lang="en-US" dirty="0" smtClean="0">
              <a:latin typeface="Arial"/>
            </a:endParaRPr>
          </a:p>
          <a:p>
            <a:pPr>
              <a:buNone/>
            </a:pPr>
            <a:r>
              <a:rPr lang="en-GB" dirty="0" smtClean="0">
                <a:latin typeface="Arial"/>
              </a:rPr>
              <a:t> </a:t>
            </a:r>
            <a:endParaRPr lang="en-US" dirty="0" smtClean="0">
              <a:latin typeface="Arial"/>
            </a:endParaRPr>
          </a:p>
          <a:p>
            <a:r>
              <a:rPr lang="en-GB" dirty="0" smtClean="0">
                <a:latin typeface="Arial"/>
              </a:rPr>
              <a:t>Frankfurt Airport ordered to end its ground handling monopoly and grant access to third parties</a:t>
            </a:r>
            <a:endParaRPr lang="en-US" dirty="0" smtClean="0">
              <a:latin typeface="Arial"/>
            </a:endParaRPr>
          </a:p>
          <a:p>
            <a:pPr>
              <a:buNone/>
            </a:pPr>
            <a:endParaRPr lang="en-US" dirty="0" smtClean="0">
              <a:latin typeface="Arial"/>
            </a:endParaRPr>
          </a:p>
          <a:p>
            <a:pPr lvl="0"/>
            <a:r>
              <a:rPr lang="en-GB" dirty="0" smtClean="0">
                <a:latin typeface="Arial"/>
              </a:rPr>
              <a:t>obligation of a company controlling an Essential Facility to grant access to </a:t>
            </a:r>
            <a:r>
              <a:rPr lang="en-GB" b="1" dirty="0" smtClean="0">
                <a:latin typeface="Arial"/>
              </a:rPr>
              <a:t>users </a:t>
            </a:r>
            <a:r>
              <a:rPr lang="en-GB" dirty="0" smtClean="0">
                <a:latin typeface="Arial"/>
              </a:rPr>
              <a:t>of that Essential Facility</a:t>
            </a:r>
          </a:p>
          <a:p>
            <a:pPr lvl="0">
              <a:buNone/>
            </a:pPr>
            <a:endParaRPr lang="en-US" dirty="0" smtClean="0">
              <a:latin typeface="Arial"/>
            </a:endParaRPr>
          </a:p>
          <a:p>
            <a:pPr lvl="0"/>
            <a:r>
              <a:rPr lang="en-GB" dirty="0" smtClean="0">
                <a:latin typeface="Arial"/>
              </a:rPr>
              <a:t>also obligation to grant access to </a:t>
            </a:r>
            <a:r>
              <a:rPr lang="en-GB" b="1" dirty="0" smtClean="0">
                <a:latin typeface="Arial"/>
              </a:rPr>
              <a:t>potential operators </a:t>
            </a:r>
            <a:r>
              <a:rPr lang="en-GB" dirty="0" smtClean="0">
                <a:latin typeface="Arial"/>
              </a:rPr>
              <a:t>who are not users of but willing to provide services to users</a:t>
            </a:r>
            <a:endParaRPr lang="en-US" dirty="0" smtClean="0">
              <a:latin typeface="Arial"/>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Zurich Abuse of Dominant Position</a:t>
            </a:r>
            <a:endParaRPr lang="en-US" sz="4000" dirty="0"/>
          </a:p>
        </p:txBody>
      </p:sp>
      <p:sp>
        <p:nvSpPr>
          <p:cNvPr id="3" name="Content Placeholder 2"/>
          <p:cNvSpPr>
            <a:spLocks noGrp="1"/>
          </p:cNvSpPr>
          <p:nvPr>
            <p:ph idx="1"/>
          </p:nvPr>
        </p:nvSpPr>
        <p:spPr/>
        <p:txBody>
          <a:bodyPr>
            <a:normAutofit fontScale="77500" lnSpcReduction="20000"/>
          </a:bodyPr>
          <a:lstStyle/>
          <a:p>
            <a:pPr>
              <a:buNone/>
            </a:pPr>
            <a:endParaRPr lang="en-US" dirty="0" smtClean="0">
              <a:latin typeface="Arial"/>
            </a:endParaRPr>
          </a:p>
          <a:p>
            <a:pPr>
              <a:buNone/>
            </a:pPr>
            <a:endParaRPr lang="en-GB" dirty="0" smtClean="0">
              <a:latin typeface="Arial"/>
            </a:endParaRPr>
          </a:p>
          <a:p>
            <a:r>
              <a:rPr lang="en-GB" dirty="0" smtClean="0">
                <a:latin typeface="Arial"/>
              </a:rPr>
              <a:t>Zurich Airport operates own parking facilities</a:t>
            </a:r>
          </a:p>
          <a:p>
            <a:r>
              <a:rPr lang="en-GB" dirty="0" smtClean="0">
                <a:latin typeface="Arial"/>
              </a:rPr>
              <a:t>were two off-airport valet parking operators offering cheaper rates</a:t>
            </a:r>
            <a:endParaRPr lang="en-US" dirty="0" smtClean="0">
              <a:latin typeface="Arial"/>
            </a:endParaRPr>
          </a:p>
          <a:p>
            <a:r>
              <a:rPr lang="en-GB" dirty="0" smtClean="0">
                <a:latin typeface="Arial"/>
              </a:rPr>
              <a:t>2002 – </a:t>
            </a:r>
            <a:r>
              <a:rPr lang="en-US" dirty="0" smtClean="0">
                <a:latin typeface="Arial"/>
              </a:rPr>
              <a:t>Zurich</a:t>
            </a:r>
            <a:r>
              <a:rPr lang="en-GB" dirty="0" smtClean="0">
                <a:latin typeface="Arial"/>
              </a:rPr>
              <a:t> terminated contracts of the two valet parking services</a:t>
            </a:r>
            <a:endParaRPr lang="en-US" dirty="0" smtClean="0">
              <a:latin typeface="Arial"/>
            </a:endParaRPr>
          </a:p>
          <a:p>
            <a:r>
              <a:rPr lang="en-GB" dirty="0" smtClean="0">
                <a:latin typeface="Arial"/>
              </a:rPr>
              <a:t>2003 – Federal Competition Commission (FCC) investigates</a:t>
            </a:r>
            <a:endParaRPr lang="en-US" dirty="0" smtClean="0">
              <a:latin typeface="Arial"/>
            </a:endParaRPr>
          </a:p>
          <a:p>
            <a:pPr lvl="0">
              <a:buNone/>
            </a:pPr>
            <a:r>
              <a:rPr lang="en-GB" dirty="0" smtClean="0">
                <a:latin typeface="Arial"/>
              </a:rPr>
              <a:t>	and issued a provisional cessation order against </a:t>
            </a:r>
            <a:r>
              <a:rPr lang="en-US" dirty="0" smtClean="0">
                <a:latin typeface="Arial"/>
              </a:rPr>
              <a:t>Zurich</a:t>
            </a:r>
          </a:p>
          <a:p>
            <a:pPr lvl="0"/>
            <a:r>
              <a:rPr lang="en-US" dirty="0" smtClean="0">
                <a:latin typeface="Arial"/>
              </a:rPr>
              <a:t>Zurich</a:t>
            </a:r>
            <a:r>
              <a:rPr lang="en-GB" dirty="0" smtClean="0">
                <a:latin typeface="Arial"/>
              </a:rPr>
              <a:t> infringed order in Dec 2004</a:t>
            </a:r>
            <a:endParaRPr lang="en-US" dirty="0" smtClean="0">
              <a:latin typeface="Arial"/>
            </a:endParaRPr>
          </a:p>
          <a:p>
            <a:r>
              <a:rPr lang="en-GB" dirty="0" smtClean="0">
                <a:latin typeface="Arial"/>
              </a:rPr>
              <a:t>Dec 2005 FCC imposed a fine of Sfr248,000</a:t>
            </a:r>
            <a:endParaRPr lang="en-US" dirty="0" smtClean="0">
              <a:latin typeface="Arial"/>
            </a:endParaRPr>
          </a:p>
          <a:p>
            <a:r>
              <a:rPr lang="en-GB" dirty="0" smtClean="0">
                <a:latin typeface="Arial"/>
              </a:rPr>
              <a:t>Sept 2006 – FCC issued final decision – abuse of dominant position</a:t>
            </a:r>
            <a:endParaRPr lang="en-US" dirty="0" smtClean="0">
              <a:latin typeface="Arial"/>
            </a:endParaRPr>
          </a:p>
          <a:p>
            <a:r>
              <a:rPr lang="en-US" dirty="0" smtClean="0">
                <a:latin typeface="Arial"/>
              </a:rPr>
              <a:t>Zurich</a:t>
            </a:r>
            <a:r>
              <a:rPr lang="en-GB" dirty="0" smtClean="0">
                <a:latin typeface="Arial"/>
              </a:rPr>
              <a:t> cooperated with FCC, agreed to allow one off-site valet operator </a:t>
            </a:r>
          </a:p>
          <a:p>
            <a:r>
              <a:rPr lang="en-GB" dirty="0" smtClean="0">
                <a:latin typeface="Arial"/>
              </a:rPr>
              <a:t>FCC fined </a:t>
            </a:r>
            <a:r>
              <a:rPr lang="en-US" dirty="0" smtClean="0">
                <a:latin typeface="Arial"/>
              </a:rPr>
              <a:t>Zurich</a:t>
            </a:r>
            <a:r>
              <a:rPr lang="en-GB" dirty="0" smtClean="0">
                <a:latin typeface="Arial"/>
              </a:rPr>
              <a:t> an additional </a:t>
            </a:r>
            <a:r>
              <a:rPr lang="en-GB" dirty="0" err="1" smtClean="0">
                <a:latin typeface="Arial"/>
              </a:rPr>
              <a:t>Sfr</a:t>
            </a:r>
            <a:r>
              <a:rPr lang="en-GB" dirty="0" smtClean="0">
                <a:latin typeface="Arial"/>
              </a:rPr>
              <a:t> 101,000</a:t>
            </a:r>
            <a:endParaRPr lang="en-US" dirty="0" smtClean="0">
              <a:latin typeface="Arial"/>
            </a:endParaRPr>
          </a:p>
          <a:p>
            <a:pPr>
              <a:buNone/>
            </a:pPr>
            <a:r>
              <a:rPr lang="en-GB" dirty="0" smtClean="0"/>
              <a:t>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Abuse of Dominant Position at Rome</a:t>
            </a:r>
            <a:endParaRPr lang="en-US" sz="4000" dirty="0"/>
          </a:p>
        </p:txBody>
      </p:sp>
      <p:sp>
        <p:nvSpPr>
          <p:cNvPr id="3" name="Content Placeholder 2"/>
          <p:cNvSpPr>
            <a:spLocks noGrp="1"/>
          </p:cNvSpPr>
          <p:nvPr>
            <p:ph idx="1"/>
          </p:nvPr>
        </p:nvSpPr>
        <p:spPr/>
        <p:txBody>
          <a:bodyPr>
            <a:normAutofit/>
          </a:bodyPr>
          <a:lstStyle/>
          <a:p>
            <a:pPr>
              <a:buNone/>
            </a:pPr>
            <a:endParaRPr lang="en-GB" dirty="0" smtClean="0">
              <a:latin typeface="Arial"/>
            </a:endParaRPr>
          </a:p>
          <a:p>
            <a:pPr>
              <a:buNone/>
            </a:pPr>
            <a:r>
              <a:rPr lang="en-GB" dirty="0" smtClean="0">
                <a:latin typeface="Arial"/>
              </a:rPr>
              <a:t>	</a:t>
            </a:r>
            <a:r>
              <a:rPr lang="en-GB" dirty="0" err="1" smtClean="0">
                <a:latin typeface="Arial"/>
              </a:rPr>
              <a:t>Aeroporti</a:t>
            </a:r>
            <a:r>
              <a:rPr lang="en-GB" dirty="0" smtClean="0">
                <a:latin typeface="Arial"/>
              </a:rPr>
              <a:t> </a:t>
            </a:r>
            <a:r>
              <a:rPr lang="en-GB" dirty="0" err="1" smtClean="0">
                <a:latin typeface="Arial"/>
              </a:rPr>
              <a:t>di</a:t>
            </a:r>
            <a:r>
              <a:rPr lang="en-GB" dirty="0" smtClean="0">
                <a:latin typeface="Arial"/>
              </a:rPr>
              <a:t> Roma </a:t>
            </a:r>
            <a:r>
              <a:rPr lang="en-GB" dirty="0" err="1" smtClean="0">
                <a:latin typeface="Arial"/>
              </a:rPr>
              <a:t>SpA</a:t>
            </a:r>
            <a:r>
              <a:rPr lang="en-GB" dirty="0" smtClean="0">
                <a:latin typeface="Arial"/>
              </a:rPr>
              <a:t> – operator of Rome’s airports </a:t>
            </a:r>
            <a:endParaRPr lang="en-US" dirty="0" smtClean="0">
              <a:latin typeface="Arial"/>
            </a:endParaRPr>
          </a:p>
          <a:p>
            <a:r>
              <a:rPr lang="en-GB" dirty="0" smtClean="0">
                <a:latin typeface="Arial"/>
              </a:rPr>
              <a:t>2004 - 2005 - charged excessive fees (up to 50% higher) to provide aircraft refuelling services</a:t>
            </a:r>
            <a:endParaRPr lang="en-US" dirty="0" smtClean="0">
              <a:latin typeface="Arial"/>
            </a:endParaRPr>
          </a:p>
          <a:p>
            <a:r>
              <a:rPr lang="en-GB" dirty="0" smtClean="0">
                <a:latin typeface="Arial"/>
              </a:rPr>
              <a:t>charged excessive fees to independent cargo handlers (&gt;50% higher) than charged to others</a:t>
            </a:r>
            <a:endParaRPr lang="en-US" dirty="0" smtClean="0">
              <a:latin typeface="Arial"/>
            </a:endParaRPr>
          </a:p>
          <a:p>
            <a:r>
              <a:rPr lang="en-GB" dirty="0" smtClean="0">
                <a:latin typeface="Arial"/>
              </a:rPr>
              <a:t>2008 – Competition Authority fined </a:t>
            </a:r>
            <a:r>
              <a:rPr lang="en-GB" dirty="0" err="1" smtClean="0">
                <a:latin typeface="Arial"/>
              </a:rPr>
              <a:t>Aeroporti</a:t>
            </a:r>
            <a:r>
              <a:rPr lang="en-GB" dirty="0" smtClean="0">
                <a:latin typeface="Arial"/>
              </a:rPr>
              <a:t> </a:t>
            </a:r>
            <a:r>
              <a:rPr lang="en-GB" dirty="0" err="1" smtClean="0">
                <a:latin typeface="Arial"/>
              </a:rPr>
              <a:t>di</a:t>
            </a:r>
            <a:r>
              <a:rPr lang="en-GB" dirty="0" smtClean="0">
                <a:latin typeface="Arial"/>
              </a:rPr>
              <a:t> Roma EUR 1.7 million for abuse of dominant position</a:t>
            </a:r>
            <a:endParaRPr lang="en-US" dirty="0" smtClean="0">
              <a:latin typeface="Arial"/>
            </a:endParaRPr>
          </a:p>
          <a:p>
            <a:pPr>
              <a:buNone/>
            </a:pPr>
            <a:r>
              <a:rPr lang="en-GB" dirty="0" smtClean="0"/>
              <a:t> </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
            </a:r>
            <a:br>
              <a:rPr lang="en-US" sz="3600" dirty="0" smtClean="0"/>
            </a:br>
            <a:r>
              <a:rPr lang="en-US" sz="4000" dirty="0" smtClean="0"/>
              <a:t>Case Study</a:t>
            </a:r>
            <a:br>
              <a:rPr lang="en-US" sz="4000" dirty="0" smtClean="0"/>
            </a:br>
            <a:r>
              <a:rPr lang="en-US" sz="4000" dirty="0" smtClean="0"/>
              <a:t>Abuse of Dominant Position at Heathrow</a:t>
            </a:r>
            <a:endParaRPr lang="en-US" sz="4000" dirty="0"/>
          </a:p>
        </p:txBody>
      </p:sp>
      <p:sp>
        <p:nvSpPr>
          <p:cNvPr id="3" name="Content Placeholder 2"/>
          <p:cNvSpPr>
            <a:spLocks noGrp="1"/>
          </p:cNvSpPr>
          <p:nvPr>
            <p:ph idx="1"/>
          </p:nvPr>
        </p:nvSpPr>
        <p:spPr/>
        <p:txBody>
          <a:bodyPr>
            <a:normAutofit fontScale="85000" lnSpcReduction="10000"/>
          </a:bodyPr>
          <a:lstStyle/>
          <a:p>
            <a:pPr>
              <a:buNone/>
            </a:pPr>
            <a:r>
              <a:rPr lang="en-GB" i="1" dirty="0" smtClean="0">
                <a:latin typeface="Arial"/>
              </a:rPr>
              <a:t>	</a:t>
            </a:r>
          </a:p>
          <a:p>
            <a:pPr>
              <a:buNone/>
            </a:pPr>
            <a:r>
              <a:rPr lang="en-GB" i="1" dirty="0" smtClean="0">
                <a:latin typeface="Arial"/>
              </a:rPr>
              <a:t>Purple Parking Limited and Meteor Parking Limited</a:t>
            </a:r>
            <a:r>
              <a:rPr lang="en-GB" dirty="0" smtClean="0">
                <a:latin typeface="Arial"/>
              </a:rPr>
              <a:t> </a:t>
            </a:r>
            <a:r>
              <a:rPr lang="en-GB" dirty="0" err="1" smtClean="0">
                <a:latin typeface="Arial"/>
              </a:rPr>
              <a:t>v</a:t>
            </a:r>
            <a:r>
              <a:rPr lang="en-GB" dirty="0" smtClean="0">
                <a:latin typeface="Arial"/>
              </a:rPr>
              <a:t>. </a:t>
            </a:r>
            <a:r>
              <a:rPr lang="en-GB" i="1" dirty="0" smtClean="0">
                <a:latin typeface="Arial"/>
              </a:rPr>
              <a:t>Heathrow Airport Limited</a:t>
            </a:r>
            <a:r>
              <a:rPr lang="en-GB" dirty="0" smtClean="0">
                <a:latin typeface="Arial"/>
              </a:rPr>
              <a:t> [2011] EWHC 987 (Ch)</a:t>
            </a:r>
          </a:p>
          <a:p>
            <a:pPr>
              <a:buNone/>
            </a:pPr>
            <a:endParaRPr lang="en-GB" dirty="0" smtClean="0">
              <a:latin typeface="Arial"/>
            </a:endParaRPr>
          </a:p>
          <a:p>
            <a:r>
              <a:rPr lang="en-GB" dirty="0" smtClean="0">
                <a:latin typeface="Arial"/>
              </a:rPr>
              <a:t>Heathrow Airport Limited (“HAL”) – subsidiary of BAA is owner and operator of Heathrow</a:t>
            </a:r>
            <a:endParaRPr lang="en-US" dirty="0" smtClean="0">
              <a:latin typeface="Arial"/>
            </a:endParaRPr>
          </a:p>
          <a:p>
            <a:r>
              <a:rPr lang="en-GB" dirty="0" smtClean="0">
                <a:latin typeface="Arial"/>
              </a:rPr>
              <a:t>Purple Parking owns off-airport car parks  </a:t>
            </a:r>
          </a:p>
          <a:p>
            <a:r>
              <a:rPr lang="en-GB" dirty="0" smtClean="0">
                <a:latin typeface="Arial"/>
              </a:rPr>
              <a:t>Meteor Parking uses car parks within the airport boundaries</a:t>
            </a:r>
            <a:endParaRPr lang="en-US" dirty="0" smtClean="0">
              <a:latin typeface="Arial"/>
            </a:endParaRPr>
          </a:p>
          <a:p>
            <a:r>
              <a:rPr lang="en-GB" dirty="0" smtClean="0">
                <a:latin typeface="Arial"/>
              </a:rPr>
              <a:t>Both involved in “meet and greet” or “valet parking” activities. </a:t>
            </a:r>
            <a:endParaRPr lang="en-US" dirty="0" smtClean="0">
              <a:latin typeface="Arial"/>
            </a:endParaRPr>
          </a:p>
          <a:p>
            <a:r>
              <a:rPr lang="en-GB" dirty="0" smtClean="0">
                <a:latin typeface="Arial"/>
              </a:rPr>
              <a:t>HAL, Purple and Meteor all operated from the “forecourts” (“</a:t>
            </a:r>
            <a:r>
              <a:rPr lang="en-GB" dirty="0" err="1" smtClean="0">
                <a:latin typeface="Arial"/>
              </a:rPr>
              <a:t>curbside</a:t>
            </a:r>
            <a:r>
              <a:rPr lang="en-GB" dirty="0" smtClean="0">
                <a:latin typeface="Arial"/>
              </a:rPr>
              <a:t>” or “kerbside”) of T1, T3, T5 all with “fast-track” areas for pick-up and drop-off </a:t>
            </a:r>
            <a:endParaRPr lang="en-US" dirty="0" smtClean="0">
              <a:latin typeface="Arial"/>
            </a:endParaRPr>
          </a:p>
          <a:p>
            <a:pPr>
              <a:buNone/>
            </a:pPr>
            <a:endParaRPr lang="en-US" dirty="0" smtClean="0">
              <a:latin typeface="Arial"/>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Reigning HAL </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GB" dirty="0" smtClean="0">
                <a:latin typeface="Arial"/>
              </a:rPr>
              <a:t> </a:t>
            </a:r>
            <a:endParaRPr lang="en-US" dirty="0" smtClean="0">
              <a:latin typeface="Arial"/>
            </a:endParaRPr>
          </a:p>
          <a:p>
            <a:endParaRPr lang="en-GB" sz="7200" dirty="0" smtClean="0">
              <a:latin typeface="Arial"/>
            </a:endParaRPr>
          </a:p>
          <a:p>
            <a:r>
              <a:rPr lang="en-GB" sz="7200" dirty="0" smtClean="0">
                <a:latin typeface="Arial"/>
              </a:rPr>
              <a:t>2010 – HAL changed procedures - only HAL may operate from </a:t>
            </a:r>
            <a:r>
              <a:rPr lang="en-GB" sz="7200" dirty="0" err="1" smtClean="0">
                <a:latin typeface="Arial"/>
              </a:rPr>
              <a:t>curbside</a:t>
            </a:r>
            <a:r>
              <a:rPr lang="en-GB" sz="7200" dirty="0" smtClean="0">
                <a:latin typeface="Arial"/>
              </a:rPr>
              <a:t> </a:t>
            </a:r>
          </a:p>
          <a:p>
            <a:r>
              <a:rPr lang="en-GB" sz="7200" dirty="0" smtClean="0">
                <a:latin typeface="Arial"/>
              </a:rPr>
              <a:t>off-airport operators would operate from the car parks </a:t>
            </a:r>
          </a:p>
          <a:p>
            <a:r>
              <a:rPr lang="en-GB" sz="7200" dirty="0" smtClean="0">
                <a:latin typeface="Arial"/>
              </a:rPr>
              <a:t>HAL also imposed fees on off-airport operators</a:t>
            </a:r>
            <a:endParaRPr lang="en-US" sz="7200" dirty="0" smtClean="0">
              <a:latin typeface="Arial"/>
            </a:endParaRPr>
          </a:p>
          <a:p>
            <a:r>
              <a:rPr lang="en-GB" sz="7200" dirty="0" smtClean="0">
                <a:latin typeface="Arial"/>
              </a:rPr>
              <a:t>HVP kept using its own “fast track” and paid no fee </a:t>
            </a:r>
            <a:endParaRPr lang="en-US" sz="7200" dirty="0" smtClean="0">
              <a:latin typeface="Arial"/>
            </a:endParaRPr>
          </a:p>
          <a:p>
            <a:r>
              <a:rPr lang="en-GB" sz="7200" dirty="0" smtClean="0">
                <a:latin typeface="Arial"/>
              </a:rPr>
              <a:t>Purple and Meteor sued for abuse of dominant position and injunction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p:cNvSpPr>
            <a:spLocks noGrp="1"/>
          </p:cNvSpPr>
          <p:nvPr>
            <p:ph type="title"/>
          </p:nvPr>
        </p:nvSpPr>
        <p:spPr>
          <a:xfrm>
            <a:off x="457200" y="704087"/>
            <a:ext cx="8229600" cy="1608033"/>
          </a:xfrm>
        </p:spPr>
        <p:txBody>
          <a:bodyPr>
            <a:noAutofit/>
          </a:bodyPr>
          <a:lstStyle/>
          <a:p>
            <a:pPr algn="ct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EXERCISING YOUR AIRPORT’S COMPETITIVE ADVANTAGES</a:t>
            </a:r>
            <a:endParaRPr lang="en-US" sz="4400" dirty="0"/>
          </a:p>
        </p:txBody>
      </p:sp>
      <p:sp>
        <p:nvSpPr>
          <p:cNvPr id="47" name="Subtitle 46"/>
          <p:cNvSpPr>
            <a:spLocks noGrp="1"/>
          </p:cNvSpPr>
          <p:nvPr>
            <p:ph idx="1"/>
          </p:nvPr>
        </p:nvSpPr>
        <p:spPr/>
        <p:txBody>
          <a:bodyPr/>
          <a:lstStyle/>
          <a:p>
            <a:pPr algn="ctr">
              <a:buNone/>
            </a:pPr>
            <a:r>
              <a:rPr lang="en-US" dirty="0" smtClean="0">
                <a:latin typeface="Arial"/>
              </a:rPr>
              <a:t>  </a:t>
            </a:r>
          </a:p>
          <a:p>
            <a:pPr algn="ctr">
              <a:buNone/>
            </a:pPr>
            <a:endParaRPr lang="en-US" sz="1800" dirty="0" smtClean="0">
              <a:latin typeface="Arial"/>
            </a:endParaRPr>
          </a:p>
          <a:p>
            <a:pPr algn="ctr">
              <a:buNone/>
            </a:pPr>
            <a:r>
              <a:rPr lang="en-US" sz="1800" dirty="0" smtClean="0">
                <a:latin typeface="Arial"/>
              </a:rPr>
              <a:t>Change of Approach:  </a:t>
            </a:r>
          </a:p>
          <a:p>
            <a:pPr algn="ctr">
              <a:buNone/>
            </a:pPr>
            <a:r>
              <a:rPr lang="en-US" sz="1800" dirty="0" smtClean="0">
                <a:latin typeface="Arial"/>
              </a:rPr>
              <a:t>Commercial reality and Competition Law challenges require </a:t>
            </a:r>
          </a:p>
          <a:p>
            <a:pPr algn="ctr">
              <a:buNone/>
            </a:pPr>
            <a:r>
              <a:rPr lang="en-US" sz="1800" dirty="0" smtClean="0">
                <a:latin typeface="Arial"/>
              </a:rPr>
              <a:t>new thinking about airport facilities management and competition</a:t>
            </a:r>
          </a:p>
          <a:p>
            <a:pPr algn="ctr">
              <a:buNone/>
            </a:pPr>
            <a:endParaRPr lang="en-US" sz="1800" dirty="0" smtClean="0">
              <a:latin typeface="Arial"/>
            </a:endParaRPr>
          </a:p>
          <a:p>
            <a:pPr algn="ctr">
              <a:buNone/>
            </a:pPr>
            <a:r>
              <a:rPr lang="en-US" sz="1400" dirty="0" smtClean="0">
                <a:latin typeface="Arial"/>
              </a:rPr>
              <a:t>International Association of Airport Executives Canada</a:t>
            </a:r>
          </a:p>
          <a:p>
            <a:pPr algn="ctr">
              <a:buNone/>
            </a:pPr>
            <a:r>
              <a:rPr lang="en-US" sz="1400" dirty="0" smtClean="0">
                <a:latin typeface="Arial"/>
              </a:rPr>
              <a:t>6</a:t>
            </a:r>
            <a:r>
              <a:rPr lang="en-US" sz="1400" baseline="30000" dirty="0" smtClean="0">
                <a:latin typeface="Arial"/>
              </a:rPr>
              <a:t>th</a:t>
            </a:r>
            <a:r>
              <a:rPr lang="en-US" sz="1400" dirty="0" smtClean="0">
                <a:latin typeface="Arial"/>
              </a:rPr>
              <a:t> Annual Facility, Operations and Airport Managers Conference</a:t>
            </a:r>
          </a:p>
          <a:p>
            <a:pPr algn="ctr">
              <a:buNone/>
            </a:pPr>
            <a:r>
              <a:rPr lang="en-US" sz="1400" dirty="0" smtClean="0">
                <a:latin typeface="Arial"/>
              </a:rPr>
              <a:t>June 4-6, 2012</a:t>
            </a:r>
          </a:p>
          <a:p>
            <a:pPr algn="ctr">
              <a:buNone/>
            </a:pPr>
            <a:r>
              <a:rPr lang="en-US" sz="1400" dirty="0" smtClean="0">
                <a:latin typeface="Arial"/>
              </a:rPr>
              <a:t>Victoria, BC</a:t>
            </a:r>
          </a:p>
        </p:txBody>
      </p:sp>
      <p:sp>
        <p:nvSpPr>
          <p:cNvPr id="13314" name="WordArt 2"/>
          <p:cNvSpPr>
            <a:spLocks noChangeArrowheads="1" noChangeShapeType="1"/>
          </p:cNvSpPr>
          <p:nvPr/>
        </p:nvSpPr>
        <p:spPr bwMode="auto">
          <a:xfrm>
            <a:off x="3711575" y="5843588"/>
            <a:ext cx="1968500" cy="304800"/>
          </a:xfrm>
          <a:prstGeom prst="rect">
            <a:avLst/>
          </a:prstGeom>
        </p:spPr>
        <p:txBody>
          <a:bodyPr wrap="none" fromWordArt="1">
            <a:prstTxWarp prst="textPlain">
              <a:avLst>
                <a:gd name="adj" fmla="val 50000"/>
              </a:avLst>
            </a:prstTxWarp>
          </a:bodyPr>
          <a:lstStyle/>
          <a:p>
            <a:pPr algn="ctr" rtl="0"/>
            <a:r>
              <a:rPr lang="en-US" sz="2000" kern="10" spc="-100" smtClean="0">
                <a:ln w="9525">
                  <a:noFill/>
                  <a:round/>
                  <a:headEnd/>
                  <a:tailEnd/>
                </a:ln>
                <a:gradFill rotWithShape="0">
                  <a:gsLst>
                    <a:gs pos="0">
                      <a:srgbClr val="548DD4"/>
                    </a:gs>
                    <a:gs pos="100000">
                      <a:srgbClr val="548DD4">
                        <a:gamma/>
                        <a:tint val="57255"/>
                        <a:invGamma/>
                        <a:alpha val="80000"/>
                      </a:srgbClr>
                    </a:gs>
                  </a:gsLst>
                  <a:lin ang="5400000" scaled="1"/>
                </a:gradFill>
                <a:effectLst/>
                <a:latin typeface="Calibri"/>
                <a:ea typeface="Calibri"/>
                <a:cs typeface="Calibri"/>
              </a:rPr>
              <a:t>www.airportlaw.ca</a:t>
            </a:r>
            <a:endParaRPr lang="en-US" sz="2000" kern="10" spc="-100">
              <a:ln w="9525">
                <a:noFill/>
                <a:round/>
                <a:headEnd/>
                <a:tailEnd/>
              </a:ln>
              <a:gradFill rotWithShape="0">
                <a:gsLst>
                  <a:gs pos="0">
                    <a:srgbClr val="548DD4"/>
                  </a:gs>
                  <a:gs pos="100000">
                    <a:srgbClr val="548DD4">
                      <a:gamma/>
                      <a:tint val="57255"/>
                      <a:invGamma/>
                      <a:alpha val="80000"/>
                    </a:srgbClr>
                  </a:gs>
                </a:gsLst>
                <a:lin ang="5400000" scaled="1"/>
              </a:gradFill>
              <a:effectLst/>
              <a:latin typeface="Calibri"/>
              <a:ea typeface="Calibri"/>
              <a:cs typeface="Calibri"/>
            </a:endParaRPr>
          </a:p>
        </p:txBody>
      </p:sp>
      <p:pic>
        <p:nvPicPr>
          <p:cNvPr id="5" name="Picture 4" descr="http://airportlaw.ca/images/brian_day.gif">
            <a:hlinkClick r:id="rId3"/>
          </p:cNvPr>
          <p:cNvPicPr/>
          <p:nvPr/>
        </p:nvPicPr>
        <p:blipFill>
          <a:blip r:embed="rId4"/>
          <a:srcRect/>
          <a:stretch>
            <a:fillRect/>
          </a:stretch>
        </p:blipFill>
        <p:spPr bwMode="auto">
          <a:xfrm>
            <a:off x="3226067" y="5432631"/>
            <a:ext cx="3142636" cy="41095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err="1" smtClean="0">
                <a:latin typeface="Arial"/>
              </a:rPr>
              <a:t>HAL’s</a:t>
            </a:r>
            <a:r>
              <a:rPr lang="en-US" sz="4000" dirty="0" smtClean="0">
                <a:latin typeface="Arial"/>
              </a:rPr>
              <a:t> Arguments</a:t>
            </a:r>
            <a:endParaRPr lang="en-US" sz="4000" dirty="0">
              <a:latin typeface="Arial"/>
            </a:endParaRPr>
          </a:p>
        </p:txBody>
      </p:sp>
      <p:sp>
        <p:nvSpPr>
          <p:cNvPr id="3" name="Content Placeholder 2"/>
          <p:cNvSpPr>
            <a:spLocks noGrp="1"/>
          </p:cNvSpPr>
          <p:nvPr>
            <p:ph idx="1"/>
          </p:nvPr>
        </p:nvSpPr>
        <p:spPr/>
        <p:txBody>
          <a:bodyPr>
            <a:normAutofit fontScale="25000" lnSpcReduction="20000"/>
          </a:bodyPr>
          <a:lstStyle/>
          <a:p>
            <a:pPr>
              <a:buNone/>
            </a:pPr>
            <a:r>
              <a:rPr lang="en-GB" dirty="0" smtClean="0"/>
              <a:t> </a:t>
            </a:r>
            <a:endParaRPr lang="en-US" dirty="0" smtClean="0"/>
          </a:p>
          <a:p>
            <a:pPr lvl="0">
              <a:buNone/>
            </a:pPr>
            <a:r>
              <a:rPr lang="en-GB" sz="8000" dirty="0" smtClean="0"/>
              <a:t>1.</a:t>
            </a:r>
            <a:r>
              <a:rPr lang="en-GB" sz="8000" dirty="0" smtClean="0">
                <a:latin typeface="Arial"/>
              </a:rPr>
              <a:t>	</a:t>
            </a:r>
            <a:r>
              <a:rPr lang="en-GB" sz="8000" b="1" dirty="0" smtClean="0">
                <a:latin typeface="Arial"/>
              </a:rPr>
              <a:t>Own facilities and rights as owner</a:t>
            </a:r>
          </a:p>
          <a:p>
            <a:pPr lvl="0">
              <a:buNone/>
            </a:pPr>
            <a:endParaRPr lang="en-US" sz="8000" b="1" dirty="0" smtClean="0">
              <a:latin typeface="Arial"/>
            </a:endParaRPr>
          </a:p>
          <a:p>
            <a:pPr lvl="0"/>
            <a:r>
              <a:rPr lang="en-GB" sz="8000" dirty="0" smtClean="0">
                <a:latin typeface="Arial"/>
              </a:rPr>
              <a:t>not required to share “fruits of ownership” and could deal with its property as it pleases</a:t>
            </a:r>
            <a:endParaRPr lang="en-US" sz="8000" dirty="0" smtClean="0">
              <a:latin typeface="Arial"/>
            </a:endParaRPr>
          </a:p>
          <a:p>
            <a:r>
              <a:rPr lang="en-GB" sz="8000" dirty="0" smtClean="0">
                <a:latin typeface="Arial"/>
              </a:rPr>
              <a:t>Court said no – cases all require sharing in central aspects of property itself: e.g. Frankfurt – aircraft handling, part of the essential function of the airport</a:t>
            </a:r>
            <a:endParaRPr lang="en-US" sz="8000" dirty="0" smtClean="0">
              <a:latin typeface="Arial"/>
            </a:endParaRPr>
          </a:p>
          <a:p>
            <a:pPr lvl="0"/>
            <a:r>
              <a:rPr lang="en-GB" sz="8000" dirty="0" smtClean="0">
                <a:latin typeface="Arial"/>
              </a:rPr>
              <a:t>forecourts were not specifically developed by HAL for valet parking</a:t>
            </a:r>
          </a:p>
          <a:p>
            <a:pPr lvl="0"/>
            <a:r>
              <a:rPr lang="en-GB" sz="8000" dirty="0" smtClean="0">
                <a:latin typeface="Arial"/>
              </a:rPr>
              <a:t>property owner must give access to property where that access is to a part </a:t>
            </a:r>
            <a:r>
              <a:rPr lang="en-GB" sz="8000" b="1" dirty="0" smtClean="0">
                <a:latin typeface="Arial"/>
              </a:rPr>
              <a:t>ancillary</a:t>
            </a:r>
            <a:r>
              <a:rPr lang="en-GB" sz="8000" dirty="0" smtClean="0">
                <a:latin typeface="Arial"/>
              </a:rPr>
              <a:t> to the main purpose of the whole property</a:t>
            </a:r>
          </a:p>
          <a:p>
            <a:pPr>
              <a:buNone/>
            </a:pPr>
            <a:endParaRPr lang="en-GB" sz="8000" dirty="0" smtClean="0">
              <a:latin typeface="Arial"/>
            </a:endParaRPr>
          </a:p>
          <a:p>
            <a:pPr>
              <a:buNone/>
            </a:pPr>
            <a:r>
              <a:rPr lang="en-GB" sz="8000" dirty="0" smtClean="0"/>
              <a:t>2</a:t>
            </a:r>
            <a:r>
              <a:rPr lang="en-GB" sz="8000" dirty="0" smtClean="0">
                <a:latin typeface="Arial"/>
              </a:rPr>
              <a:t>. </a:t>
            </a:r>
            <a:r>
              <a:rPr lang="en-GB" sz="8000" b="1" dirty="0" smtClean="0">
                <a:latin typeface="Arial"/>
              </a:rPr>
              <a:t>Objective Justifications </a:t>
            </a:r>
            <a:r>
              <a:rPr lang="en-GB" sz="8000" dirty="0" smtClean="0">
                <a:latin typeface="Arial"/>
              </a:rPr>
              <a:t>– Congestion, safety, security, environmental – these were a pretext and not the real justification.</a:t>
            </a:r>
            <a:endParaRPr lang="en-US" sz="8000" dirty="0" smtClean="0">
              <a:latin typeface="Arial"/>
            </a:endParaRPr>
          </a:p>
          <a:p>
            <a:pPr lvl="0">
              <a:buNone/>
            </a:pPr>
            <a:endParaRPr lang="en-US" dirty="0" smtClean="0">
              <a:latin typeface="Arial"/>
            </a:endParaRPr>
          </a:p>
          <a:p>
            <a:pPr lvl="0">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Raining on HAL</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GB" sz="3636" dirty="0" smtClean="0">
                <a:latin typeface="Arial"/>
              </a:rPr>
              <a:t>Court found: </a:t>
            </a:r>
          </a:p>
          <a:p>
            <a:pPr>
              <a:buNone/>
            </a:pPr>
            <a:endParaRPr lang="en-GB" sz="3636" dirty="0" smtClean="0">
              <a:latin typeface="Arial"/>
            </a:endParaRPr>
          </a:p>
          <a:p>
            <a:r>
              <a:rPr lang="en-GB" sz="3636" dirty="0" smtClean="0">
                <a:latin typeface="Arial"/>
              </a:rPr>
              <a:t>“the car parks are very much worse place from which to conduct a meet and greet operation than the forecourts.  They are not nearly so appealing to the end customer”</a:t>
            </a:r>
          </a:p>
          <a:p>
            <a:r>
              <a:rPr lang="en-GB" sz="3636" dirty="0" err="1" smtClean="0">
                <a:latin typeface="Arial"/>
              </a:rPr>
              <a:t>HAL’s</a:t>
            </a:r>
            <a:r>
              <a:rPr lang="en-GB" sz="3636" dirty="0" smtClean="0">
                <a:latin typeface="Arial"/>
              </a:rPr>
              <a:t> decision was commercially driven – its master plan was to place Purple and Meteor at a competitive disadvantage</a:t>
            </a:r>
            <a:endParaRPr lang="en-US" sz="3636" dirty="0" smtClean="0">
              <a:latin typeface="Arial"/>
            </a:endParaRPr>
          </a:p>
          <a:p>
            <a:pPr>
              <a:buNone/>
            </a:pPr>
            <a:endParaRPr lang="en-US" sz="3636" dirty="0" smtClean="0">
              <a:latin typeface="Arial"/>
            </a:endParaRPr>
          </a:p>
          <a:p>
            <a:pPr>
              <a:buNone/>
            </a:pPr>
            <a:r>
              <a:rPr lang="en-GB" sz="3636" b="1" dirty="0" smtClean="0">
                <a:latin typeface="Arial"/>
              </a:rPr>
              <a:t>Discrimination </a:t>
            </a:r>
            <a:r>
              <a:rPr lang="en-GB" sz="3636" dirty="0" smtClean="0">
                <a:latin typeface="Arial"/>
              </a:rPr>
              <a:t>– Dissimilar conditions</a:t>
            </a:r>
            <a:endParaRPr lang="en-US" sz="3636" dirty="0" smtClean="0">
              <a:latin typeface="Arial"/>
            </a:endParaRPr>
          </a:p>
          <a:p>
            <a:r>
              <a:rPr lang="en-GB" sz="3636" dirty="0" smtClean="0">
                <a:latin typeface="Arial"/>
              </a:rPr>
              <a:t>T1 and T3 – HVP use forecourts at no charge</a:t>
            </a:r>
            <a:endParaRPr lang="en-US" sz="3636" dirty="0" smtClean="0">
              <a:latin typeface="Arial"/>
            </a:endParaRPr>
          </a:p>
          <a:p>
            <a:r>
              <a:rPr lang="en-GB" sz="3636" dirty="0" smtClean="0">
                <a:latin typeface="Arial"/>
              </a:rPr>
              <a:t>Purple must use car parks and pay for each transaction</a:t>
            </a:r>
            <a:endParaRPr lang="en-US" sz="3636" dirty="0" smtClean="0">
              <a:latin typeface="Arial"/>
            </a:endParaRPr>
          </a:p>
          <a:p>
            <a:r>
              <a:rPr lang="en-GB" sz="3636" dirty="0" smtClean="0">
                <a:latin typeface="Arial"/>
              </a:rPr>
              <a:t>Purple not able to compete from car parks, not able to sell the same product</a:t>
            </a:r>
          </a:p>
          <a:p>
            <a:pPr>
              <a:buNone/>
            </a:pPr>
            <a:endParaRPr lang="en-GB" sz="3636" dirty="0" smtClean="0">
              <a:latin typeface="Arial"/>
            </a:endParaRPr>
          </a:p>
          <a:p>
            <a:pPr>
              <a:buNone/>
            </a:pPr>
            <a:r>
              <a:rPr lang="en-GB" sz="3636" b="1" dirty="0" smtClean="0">
                <a:latin typeface="Arial"/>
              </a:rPr>
              <a:t>Anti-competitive effect on consumer</a:t>
            </a:r>
            <a:endParaRPr lang="en-US" sz="3636" b="1" dirty="0" smtClean="0">
              <a:latin typeface="Arial"/>
            </a:endParaRPr>
          </a:p>
          <a:p>
            <a:endParaRPr lang="en-US" sz="3636" dirty="0" smtClean="0">
              <a:latin typeface="Arial"/>
            </a:endParaRPr>
          </a:p>
          <a:p>
            <a:r>
              <a:rPr lang="en-GB" sz="3636" dirty="0" smtClean="0">
                <a:latin typeface="Arial"/>
              </a:rPr>
              <a:t>HAL had made itself an </a:t>
            </a:r>
            <a:r>
              <a:rPr lang="en-GB" sz="3636" b="1" dirty="0" smtClean="0">
                <a:latin typeface="Arial"/>
              </a:rPr>
              <a:t>effective monopoly for the real valet customers </a:t>
            </a:r>
            <a:r>
              <a:rPr lang="en-GB" sz="3636" dirty="0" smtClean="0">
                <a:latin typeface="Arial"/>
              </a:rPr>
              <a:t>and </a:t>
            </a:r>
            <a:r>
              <a:rPr lang="en-GB" sz="3636" b="1" dirty="0" smtClean="0">
                <a:latin typeface="Arial"/>
              </a:rPr>
              <a:t>would be able to </a:t>
            </a:r>
            <a:r>
              <a:rPr lang="en-GB" sz="3636" dirty="0" smtClean="0">
                <a:latin typeface="Arial"/>
              </a:rPr>
              <a:t>charge higher prices to the detriment of consumer</a:t>
            </a:r>
          </a:p>
          <a:p>
            <a:endParaRPr lang="en-US" dirty="0" smtClean="0">
              <a:latin typeface="Arial"/>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Arial"/>
              </a:rPr>
              <a:t>Access to Justice </a:t>
            </a:r>
            <a:br>
              <a:rPr lang="en-US" sz="4400" dirty="0" smtClean="0">
                <a:latin typeface="Arial"/>
              </a:rPr>
            </a:br>
            <a:r>
              <a:rPr lang="en-US" sz="4400" dirty="0" smtClean="0">
                <a:latin typeface="Arial"/>
              </a:rPr>
              <a:t>Reining in HAL </a:t>
            </a:r>
            <a:endParaRPr lang="en-US" sz="4400" dirty="0">
              <a:latin typeface="Arial"/>
            </a:endParaRPr>
          </a:p>
        </p:txBody>
      </p:sp>
      <p:sp>
        <p:nvSpPr>
          <p:cNvPr id="3" name="Content Placeholder 2"/>
          <p:cNvSpPr>
            <a:spLocks noGrp="1"/>
          </p:cNvSpPr>
          <p:nvPr>
            <p:ph sz="half" idx="1"/>
          </p:nvPr>
        </p:nvSpPr>
        <p:spPr>
          <a:xfrm>
            <a:off x="457200" y="1920085"/>
            <a:ext cx="3344490" cy="4434840"/>
          </a:xfrm>
        </p:spPr>
        <p:txBody>
          <a:bodyPr>
            <a:normAutofit fontScale="92500" lnSpcReduction="10000"/>
          </a:bodyPr>
          <a:lstStyle/>
          <a:p>
            <a:r>
              <a:rPr lang="en-GB" sz="2000" dirty="0" smtClean="0">
                <a:latin typeface="Arial"/>
              </a:rPr>
              <a:t>Purple and Meteor did not go to the competition authority Office of Fair Trading (“OFT”) or Competition Commission</a:t>
            </a:r>
            <a:endParaRPr lang="en-US" sz="2000" dirty="0" smtClean="0">
              <a:latin typeface="Arial"/>
            </a:endParaRPr>
          </a:p>
          <a:p>
            <a:pPr lvl="0"/>
            <a:r>
              <a:rPr lang="en-GB" sz="2000" dirty="0" smtClean="0">
                <a:latin typeface="Arial"/>
              </a:rPr>
              <a:t>Small companies obtained rapid judgement from a domestic court 14 months after HAL first proposed changes </a:t>
            </a:r>
          </a:p>
          <a:p>
            <a:pPr lvl="0"/>
            <a:r>
              <a:rPr lang="en-GB" sz="2000" dirty="0" smtClean="0">
                <a:latin typeface="Arial"/>
              </a:rPr>
              <a:t>Court simply made an order forbidding the anti-competitive conduct, namely exclusion from </a:t>
            </a:r>
          </a:p>
          <a:p>
            <a:pPr lvl="0">
              <a:buNone/>
            </a:pPr>
            <a:r>
              <a:rPr lang="en-GB" sz="2000" dirty="0" smtClean="0">
                <a:latin typeface="Arial"/>
              </a:rPr>
              <a:t>	the forecourt</a:t>
            </a:r>
            <a:endParaRPr lang="en-US" sz="2000" dirty="0" smtClean="0">
              <a:latin typeface="Arial"/>
            </a:endParaRPr>
          </a:p>
        </p:txBody>
      </p:sp>
      <p:pic>
        <p:nvPicPr>
          <p:cNvPr id="9" name="Content Placeholder 8" descr="Lady_Justice_60840.jpg"/>
          <p:cNvPicPr>
            <a:picLocks noGrp="1" noChangeAspect="1"/>
          </p:cNvPicPr>
          <p:nvPr>
            <p:ph sz="half" idx="2"/>
          </p:nvPr>
        </p:nvPicPr>
        <p:blipFill>
          <a:blip r:embed="rId2"/>
          <a:srcRect l="-10777" r="-10777"/>
          <a:stretch>
            <a:fillRect/>
          </a:stretch>
        </p:blipFill>
        <p:spPr>
          <a:xfrm>
            <a:off x="6250214" y="2065227"/>
            <a:ext cx="2436586" cy="1808272"/>
          </a:xfrm>
        </p:spPr>
      </p:pic>
      <p:pic>
        <p:nvPicPr>
          <p:cNvPr id="10" name="Picture 9"/>
          <p:cNvPicPr>
            <a:picLocks noChangeAspect="1"/>
          </p:cNvPicPr>
          <p:nvPr/>
        </p:nvPicPr>
        <p:blipFill>
          <a:blip r:embed="rId3"/>
          <a:stretch>
            <a:fillRect/>
          </a:stretch>
        </p:blipFill>
        <p:spPr>
          <a:xfrm>
            <a:off x="3629479" y="4281714"/>
            <a:ext cx="2502807" cy="2073211"/>
          </a:xfrm>
          <a:prstGeom prst="rect">
            <a:avLst/>
          </a:prstGeom>
        </p:spPr>
      </p:pic>
      <p:pic>
        <p:nvPicPr>
          <p:cNvPr id="12" name="Picture 11"/>
          <p:cNvPicPr>
            <a:picLocks noChangeAspect="1"/>
          </p:cNvPicPr>
          <p:nvPr/>
        </p:nvPicPr>
        <p:blipFill>
          <a:blip r:embed="rId4"/>
          <a:stretch>
            <a:fillRect/>
          </a:stretch>
        </p:blipFill>
        <p:spPr>
          <a:xfrm>
            <a:off x="6132286" y="4281714"/>
            <a:ext cx="2322286" cy="2073211"/>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latin typeface="Arial"/>
              </a:rPr>
              <a:t>Challenges for Airports </a:t>
            </a:r>
            <a:br>
              <a:rPr lang="en-US" sz="4000" dirty="0" smtClean="0">
                <a:latin typeface="Arial"/>
              </a:rPr>
            </a:br>
            <a:r>
              <a:rPr lang="en-US" sz="4000" dirty="0" smtClean="0">
                <a:latin typeface="Arial"/>
              </a:rPr>
              <a:t>but a Special Responsibility</a:t>
            </a:r>
            <a:endParaRPr lang="en-US" sz="4000" dirty="0">
              <a:latin typeface="Arial"/>
            </a:endParaRPr>
          </a:p>
        </p:txBody>
      </p:sp>
      <p:sp>
        <p:nvSpPr>
          <p:cNvPr id="3" name="Content Placeholder 2"/>
          <p:cNvSpPr>
            <a:spLocks noGrp="1"/>
          </p:cNvSpPr>
          <p:nvPr>
            <p:ph idx="1"/>
          </p:nvPr>
        </p:nvSpPr>
        <p:spPr>
          <a:xfrm>
            <a:off x="457200" y="2153194"/>
            <a:ext cx="8229600" cy="4389120"/>
          </a:xfrm>
        </p:spPr>
        <p:txBody>
          <a:bodyPr>
            <a:normAutofit fontScale="55000" lnSpcReduction="20000"/>
          </a:bodyPr>
          <a:lstStyle/>
          <a:p>
            <a:endParaRPr lang="en-GB" sz="2162" dirty="0" smtClean="0">
              <a:latin typeface="Arial"/>
            </a:endParaRPr>
          </a:p>
          <a:p>
            <a:endParaRPr lang="en-GB" sz="2162" dirty="0" smtClean="0">
              <a:latin typeface="Arial"/>
            </a:endParaRPr>
          </a:p>
          <a:p>
            <a:pPr>
              <a:buNone/>
            </a:pPr>
            <a:r>
              <a:rPr lang="en-GB" sz="3200" dirty="0" smtClean="0">
                <a:latin typeface="Arial"/>
              </a:rPr>
              <a:t>Airport operators face the challenge of constrained facilities: </a:t>
            </a:r>
          </a:p>
          <a:p>
            <a:pPr>
              <a:buNone/>
            </a:pPr>
            <a:endParaRPr lang="en-GB" sz="3200" dirty="0" smtClean="0">
              <a:latin typeface="Arial"/>
            </a:endParaRPr>
          </a:p>
          <a:p>
            <a:r>
              <a:rPr lang="en-GB" sz="3200" dirty="0" smtClean="0">
                <a:latin typeface="Arial"/>
              </a:rPr>
              <a:t>there are no business opportunities where an airport operator would want to open up to an unlimited number of commercial enterprises</a:t>
            </a:r>
            <a:endParaRPr lang="en-US" sz="3200" dirty="0" smtClean="0">
              <a:latin typeface="Arial"/>
            </a:endParaRPr>
          </a:p>
          <a:p>
            <a:r>
              <a:rPr lang="en-GB" sz="3200" dirty="0" smtClean="0">
                <a:latin typeface="Arial"/>
              </a:rPr>
              <a:t>Airport operator always wants to maximize aeronautical revenues </a:t>
            </a:r>
          </a:p>
          <a:p>
            <a:endParaRPr lang="en-GB" sz="3200" dirty="0" smtClean="0">
              <a:latin typeface="Arial"/>
            </a:endParaRPr>
          </a:p>
          <a:p>
            <a:endParaRPr lang="en-US" sz="3200" dirty="0" smtClean="0">
              <a:latin typeface="Arial"/>
            </a:endParaRPr>
          </a:p>
          <a:p>
            <a:pPr>
              <a:buNone/>
            </a:pPr>
            <a:r>
              <a:rPr lang="en-GB" sz="3200" dirty="0" smtClean="0">
                <a:latin typeface="Arial"/>
              </a:rPr>
              <a:t>  </a:t>
            </a:r>
          </a:p>
          <a:p>
            <a:pPr lvl="0">
              <a:buNone/>
            </a:pPr>
            <a:r>
              <a:rPr lang="en-GB" sz="3200" i="1" dirty="0" smtClean="0">
                <a:latin typeface="Arial"/>
              </a:rPr>
              <a:t>Purple</a:t>
            </a:r>
            <a:r>
              <a:rPr lang="en-GB" sz="3200" dirty="0" smtClean="0">
                <a:latin typeface="Arial"/>
              </a:rPr>
              <a:t> </a:t>
            </a:r>
            <a:r>
              <a:rPr lang="en-GB" sz="3200" dirty="0" err="1" smtClean="0">
                <a:latin typeface="Arial"/>
              </a:rPr>
              <a:t>v</a:t>
            </a:r>
            <a:r>
              <a:rPr lang="en-GB" sz="3200" dirty="0" smtClean="0">
                <a:latin typeface="Arial"/>
              </a:rPr>
              <a:t>. </a:t>
            </a:r>
            <a:r>
              <a:rPr lang="en-GB" sz="3200" i="1" dirty="0" smtClean="0">
                <a:latin typeface="Arial"/>
              </a:rPr>
              <a:t>Heathrow</a:t>
            </a:r>
            <a:r>
              <a:rPr lang="en-GB" sz="3200" dirty="0" smtClean="0">
                <a:latin typeface="Arial"/>
              </a:rPr>
              <a:t> highlights need for an airport operator to: </a:t>
            </a:r>
          </a:p>
          <a:p>
            <a:pPr lvl="0">
              <a:buNone/>
            </a:pPr>
            <a:r>
              <a:rPr lang="en-GB" sz="3200" dirty="0" smtClean="0">
                <a:latin typeface="Arial"/>
              </a:rPr>
              <a:t>	</a:t>
            </a:r>
            <a:endParaRPr lang="en-US" sz="3200" dirty="0" smtClean="0">
              <a:latin typeface="Arial"/>
            </a:endParaRPr>
          </a:p>
          <a:p>
            <a:r>
              <a:rPr lang="en-GB" sz="3200" dirty="0" smtClean="0">
                <a:latin typeface="Arial"/>
              </a:rPr>
              <a:t> acknowledge its special responsibility as the dominant party</a:t>
            </a:r>
          </a:p>
          <a:p>
            <a:r>
              <a:rPr lang="en-GB" sz="3200" dirty="0" smtClean="0">
                <a:latin typeface="Arial"/>
              </a:rPr>
              <a:t> maximize competition within the trading market</a:t>
            </a:r>
            <a:endParaRPr lang="en-US" sz="3200" dirty="0" smtClean="0">
              <a:latin typeface="Arial"/>
            </a:endParaRPr>
          </a:p>
          <a:p>
            <a:pPr>
              <a:buNone/>
            </a:pPr>
            <a:r>
              <a:rPr lang="en-GB" sz="2162" dirty="0" smtClean="0">
                <a:latin typeface="Arial"/>
              </a:rPr>
              <a:t> </a:t>
            </a:r>
            <a:endParaRPr lang="en-US" sz="2162" dirty="0" smtClean="0">
              <a:latin typeface="Arial"/>
            </a:endParaRPr>
          </a:p>
          <a:p>
            <a:pPr lvl="0">
              <a:buNone/>
            </a:pPr>
            <a:r>
              <a:rPr lang="en-GB" dirty="0" smtClean="0">
                <a:latin typeface="Arial"/>
              </a:rPr>
              <a:t> </a:t>
            </a:r>
            <a:endParaRPr lang="en-US" dirty="0" smtClean="0">
              <a:latin typeface="Arial"/>
            </a:endParaRPr>
          </a:p>
          <a:p>
            <a:pPr lvl="0">
              <a:buNone/>
            </a:pPr>
            <a:r>
              <a:rPr lang="en-GB" dirty="0" smtClean="0"/>
              <a:t> </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Challenges of Competition Law</a:t>
            </a:r>
            <a:endParaRPr lang="en-US" dirty="0"/>
          </a:p>
        </p:txBody>
      </p:sp>
      <p:sp>
        <p:nvSpPr>
          <p:cNvPr id="3" name="Content Placeholder 2"/>
          <p:cNvSpPr>
            <a:spLocks noGrp="1"/>
          </p:cNvSpPr>
          <p:nvPr>
            <p:ph idx="1"/>
          </p:nvPr>
        </p:nvSpPr>
        <p:spPr/>
        <p:txBody>
          <a:bodyPr>
            <a:normAutofit fontScale="92500"/>
          </a:bodyPr>
          <a:lstStyle/>
          <a:p>
            <a:pPr>
              <a:buNone/>
            </a:pPr>
            <a:r>
              <a:rPr lang="en-US" sz="2400" dirty="0" smtClean="0">
                <a:latin typeface="Arial"/>
              </a:rPr>
              <a:t>Competition regulation is rapidly developing and only beginning to recognize specialization of airports:</a:t>
            </a:r>
          </a:p>
          <a:p>
            <a:r>
              <a:rPr lang="en-US" sz="2400" dirty="0" smtClean="0">
                <a:latin typeface="Arial"/>
              </a:rPr>
              <a:t>Dominant or hub – global focus</a:t>
            </a:r>
          </a:p>
          <a:p>
            <a:r>
              <a:rPr lang="en-US" sz="2400" dirty="0" smtClean="0">
                <a:latin typeface="Arial"/>
              </a:rPr>
              <a:t>Secondary – city or area</a:t>
            </a:r>
          </a:p>
          <a:p>
            <a:r>
              <a:rPr lang="en-US" sz="2400" dirty="0" smtClean="0">
                <a:latin typeface="Arial"/>
              </a:rPr>
              <a:t>Regional or low cost carrier – holiday</a:t>
            </a:r>
          </a:p>
          <a:p>
            <a:r>
              <a:rPr lang="en-US" sz="2400" dirty="0" smtClean="0">
                <a:latin typeface="Arial"/>
              </a:rPr>
              <a:t>Remote or public service – open up region</a:t>
            </a:r>
          </a:p>
          <a:p>
            <a:pPr>
              <a:buNone/>
            </a:pPr>
            <a:r>
              <a:rPr lang="en-US" sz="2400" dirty="0" smtClean="0">
                <a:latin typeface="Arial"/>
              </a:rPr>
              <a:t>Competition law policies need to address airport challenges:</a:t>
            </a:r>
          </a:p>
          <a:p>
            <a:r>
              <a:rPr lang="en-US" sz="2400" dirty="0" smtClean="0">
                <a:latin typeface="Arial"/>
              </a:rPr>
              <a:t>Dominant airline alliances; volatile </a:t>
            </a:r>
            <a:r>
              <a:rPr lang="en-US" sz="2400" dirty="0" err="1" smtClean="0">
                <a:latin typeface="Arial"/>
              </a:rPr>
              <a:t>LCCs</a:t>
            </a:r>
            <a:endParaRPr lang="en-US" sz="2400" dirty="0" smtClean="0">
              <a:latin typeface="Arial"/>
            </a:endParaRPr>
          </a:p>
          <a:p>
            <a:r>
              <a:rPr lang="en-US" sz="2400" dirty="0" smtClean="0">
                <a:latin typeface="Arial"/>
              </a:rPr>
              <a:t>Hub capacity</a:t>
            </a:r>
          </a:p>
          <a:p>
            <a:r>
              <a:rPr lang="en-US" sz="2400" dirty="0" smtClean="0">
                <a:latin typeface="Arial"/>
              </a:rPr>
              <a:t>Environmental restrictions</a:t>
            </a:r>
          </a:p>
          <a:p>
            <a:r>
              <a:rPr lang="en-US" sz="2400" dirty="0" smtClean="0">
                <a:latin typeface="Arial"/>
              </a:rPr>
              <a:t>Investment in infrastructure challenges</a:t>
            </a:r>
          </a:p>
          <a:p>
            <a:pPr>
              <a:buNone/>
            </a:pPr>
            <a:endParaRPr lang="en-US" sz="2400" dirty="0" smtClean="0">
              <a:latin typeface="Arial"/>
            </a:endParaRPr>
          </a:p>
          <a:p>
            <a:endParaRPr lang="en-US" sz="2400" dirty="0" smtClean="0">
              <a:latin typeface="Arial"/>
            </a:endParaRPr>
          </a:p>
          <a:p>
            <a:endParaRPr lang="en-US" sz="2400" dirty="0" smtClean="0">
              <a:latin typeface="Arial"/>
            </a:endParaRPr>
          </a:p>
          <a:p>
            <a:endParaRPr lang="en-US" sz="2400" dirty="0" smtClean="0">
              <a:latin typeface="Arial"/>
            </a:endParaRP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latin typeface="Arial"/>
              </a:rPr>
              <a:t>FUTURE REGULATION </a:t>
            </a:r>
            <a:br>
              <a:rPr lang="en-US" sz="4000" dirty="0" smtClean="0">
                <a:latin typeface="Arial"/>
              </a:rPr>
            </a:br>
            <a:r>
              <a:rPr lang="en-US" sz="4000" dirty="0" smtClean="0">
                <a:latin typeface="Arial"/>
              </a:rPr>
              <a:t>AND REMEDIES</a:t>
            </a:r>
            <a:endParaRPr lang="en-US" sz="4000" dirty="0">
              <a:latin typeface="Arial"/>
            </a:endParaRPr>
          </a:p>
        </p:txBody>
      </p:sp>
      <p:sp>
        <p:nvSpPr>
          <p:cNvPr id="3" name="Content Placeholder 2"/>
          <p:cNvSpPr>
            <a:spLocks noGrp="1"/>
          </p:cNvSpPr>
          <p:nvPr>
            <p:ph idx="1"/>
          </p:nvPr>
        </p:nvSpPr>
        <p:spPr/>
        <p:txBody>
          <a:bodyPr>
            <a:noAutofit/>
          </a:bodyPr>
          <a:lstStyle/>
          <a:p>
            <a:pPr>
              <a:buNone/>
            </a:pPr>
            <a:endParaRPr lang="en-GB" sz="1800" dirty="0" smtClean="0">
              <a:latin typeface="Arial"/>
            </a:endParaRPr>
          </a:p>
          <a:p>
            <a:pPr>
              <a:buNone/>
            </a:pPr>
            <a:r>
              <a:rPr lang="en-GB" sz="1600" dirty="0" smtClean="0">
                <a:latin typeface="Arial"/>
              </a:rPr>
              <a:t>Will competition authorities break-up an individual airport?</a:t>
            </a:r>
          </a:p>
          <a:p>
            <a:pPr>
              <a:buFont typeface="Wingdings" charset="2"/>
              <a:buChar char="§"/>
            </a:pPr>
            <a:endParaRPr lang="en-US" sz="1600" dirty="0" smtClean="0">
              <a:latin typeface="Arial"/>
            </a:endParaRPr>
          </a:p>
          <a:p>
            <a:pPr>
              <a:buNone/>
            </a:pPr>
            <a:r>
              <a:rPr lang="en-GB" sz="1600" dirty="0" smtClean="0">
                <a:latin typeface="Arial"/>
              </a:rPr>
              <a:t>Under </a:t>
            </a:r>
            <a:r>
              <a:rPr lang="en-GB" sz="1600" i="1" dirty="0" smtClean="0">
                <a:latin typeface="Arial"/>
              </a:rPr>
              <a:t>1986 Airports Act</a:t>
            </a:r>
            <a:r>
              <a:rPr lang="en-GB" sz="1600" dirty="0" smtClean="0">
                <a:latin typeface="Arial"/>
              </a:rPr>
              <a:t>, BAA was considered to be operator of the whole airport</a:t>
            </a:r>
            <a:endParaRPr lang="en-US" sz="1600" dirty="0" smtClean="0">
              <a:latin typeface="Arial"/>
            </a:endParaRPr>
          </a:p>
          <a:p>
            <a:pPr>
              <a:buNone/>
            </a:pPr>
            <a:r>
              <a:rPr lang="en-GB" sz="1600" dirty="0" smtClean="0">
                <a:latin typeface="Arial"/>
              </a:rPr>
              <a:t> </a:t>
            </a:r>
            <a:endParaRPr lang="en-US" sz="1600" dirty="0" smtClean="0">
              <a:latin typeface="Arial"/>
            </a:endParaRPr>
          </a:p>
          <a:p>
            <a:pPr>
              <a:buNone/>
            </a:pPr>
            <a:r>
              <a:rPr lang="en-GB" sz="1600" dirty="0" smtClean="0">
                <a:latin typeface="Arial"/>
              </a:rPr>
              <a:t>New 2012 </a:t>
            </a:r>
            <a:r>
              <a:rPr lang="en-GB" sz="1600" i="1" dirty="0" smtClean="0">
                <a:latin typeface="Arial"/>
              </a:rPr>
              <a:t>Civil Aviation Bill </a:t>
            </a:r>
            <a:r>
              <a:rPr lang="en-GB" sz="1600" dirty="0" smtClean="0">
                <a:latin typeface="Arial"/>
              </a:rPr>
              <a:t>introduces concepts of “Dominant Airport” and “airport area”: </a:t>
            </a:r>
          </a:p>
          <a:p>
            <a:pPr>
              <a:buNone/>
            </a:pPr>
            <a:r>
              <a:rPr lang="en-GB" sz="1600" dirty="0" smtClean="0">
                <a:latin typeface="Arial"/>
              </a:rPr>
              <a:t> </a:t>
            </a:r>
            <a:endParaRPr lang="en-US" sz="1600" dirty="0" smtClean="0">
              <a:latin typeface="Arial"/>
            </a:endParaRPr>
          </a:p>
          <a:p>
            <a:r>
              <a:rPr lang="en-GB" sz="1600" dirty="0" smtClean="0">
                <a:latin typeface="Arial"/>
              </a:rPr>
              <a:t>Competition Commission may require different operators of parts of an airport and impose different regulatory treatment:  airside/landside, or inter-terminal competition for multi-terminal airports</a:t>
            </a:r>
            <a:endParaRPr lang="en-US" sz="1600" dirty="0" smtClean="0">
              <a:latin typeface="Arial"/>
            </a:endParaRPr>
          </a:p>
          <a:p>
            <a:r>
              <a:rPr lang="en-GB" sz="1600" dirty="0" smtClean="0">
                <a:latin typeface="Arial"/>
              </a:rPr>
              <a:t>Criteria for designating a “Dominant Airport” </a:t>
            </a:r>
          </a:p>
          <a:p>
            <a:r>
              <a:rPr lang="en-GB" sz="1600" dirty="0" smtClean="0">
                <a:latin typeface="Arial"/>
              </a:rPr>
              <a:t>“Dominant airports” or “airport area” to be licensed </a:t>
            </a:r>
          </a:p>
          <a:p>
            <a:r>
              <a:rPr lang="en-GB" sz="1600" dirty="0" smtClean="0">
                <a:latin typeface="Arial"/>
              </a:rPr>
              <a:t>Civil Aviation Authority would be allowed to set price caps and other conditions </a:t>
            </a:r>
            <a:endParaRPr lang="en-US" sz="1600" dirty="0" smtClean="0">
              <a:latin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Airport Facilities Management</a:t>
            </a:r>
            <a:endParaRPr lang="en-US" dirty="0"/>
          </a:p>
        </p:txBody>
      </p:sp>
      <p:sp>
        <p:nvSpPr>
          <p:cNvPr id="3" name="Content Placeholder 2"/>
          <p:cNvSpPr>
            <a:spLocks noGrp="1"/>
          </p:cNvSpPr>
          <p:nvPr>
            <p:ph idx="1"/>
          </p:nvPr>
        </p:nvSpPr>
        <p:spPr/>
        <p:txBody>
          <a:bodyPr/>
          <a:lstStyle/>
          <a:p>
            <a:pPr>
              <a:buNone/>
            </a:pPr>
            <a:r>
              <a:rPr lang="en-US" dirty="0" smtClean="0">
                <a:latin typeface="Arial"/>
              </a:rPr>
              <a:t>AFM is an integrated approach to:</a:t>
            </a:r>
          </a:p>
          <a:p>
            <a:r>
              <a:rPr lang="en-US" dirty="0" smtClean="0">
                <a:latin typeface="Arial"/>
              </a:rPr>
              <a:t>operating</a:t>
            </a:r>
          </a:p>
          <a:p>
            <a:r>
              <a:rPr lang="en-US" dirty="0" smtClean="0">
                <a:latin typeface="Arial"/>
              </a:rPr>
              <a:t>maintaining</a:t>
            </a:r>
          </a:p>
          <a:p>
            <a:r>
              <a:rPr lang="en-US" dirty="0" smtClean="0">
                <a:latin typeface="Arial"/>
              </a:rPr>
              <a:t>improving and adapting</a:t>
            </a:r>
          </a:p>
          <a:p>
            <a:pPr>
              <a:buNone/>
            </a:pPr>
            <a:r>
              <a:rPr lang="en-US" dirty="0" smtClean="0">
                <a:latin typeface="Arial"/>
              </a:rPr>
              <a:t>	the buildings and infrastructure to ensure the built environment supports the objectives of the airport</a:t>
            </a:r>
          </a:p>
          <a:p>
            <a:pPr>
              <a:buNone/>
            </a:pPr>
            <a:endParaRPr lang="en-US" dirty="0" smtClean="0">
              <a:latin typeface="Arial"/>
            </a:endParaRPr>
          </a:p>
          <a:p>
            <a:r>
              <a:rPr lang="en-US" dirty="0" smtClean="0">
                <a:latin typeface="Arial"/>
              </a:rPr>
              <a:t>AFM is a major driver for successful airport operation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AFM Challenges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latin typeface="Arial"/>
              </a:rPr>
              <a:t>Airports are a major challenge for facilities management because of</a:t>
            </a:r>
            <a:r>
              <a:rPr lang="en-US" smtClean="0">
                <a:latin typeface="Arial"/>
              </a:rPr>
              <a:t>: </a:t>
            </a:r>
          </a:p>
          <a:p>
            <a:pPr>
              <a:buNone/>
            </a:pPr>
            <a:endParaRPr lang="en-US" smtClean="0">
              <a:latin typeface="Arial"/>
            </a:endParaRPr>
          </a:p>
          <a:p>
            <a:r>
              <a:rPr lang="en-US" dirty="0" smtClean="0">
                <a:latin typeface="Arial"/>
              </a:rPr>
              <a:t>diversity of activities</a:t>
            </a:r>
          </a:p>
          <a:p>
            <a:r>
              <a:rPr lang="en-US" dirty="0" smtClean="0">
                <a:latin typeface="Arial"/>
              </a:rPr>
              <a:t>complexity of the regulatory environment</a:t>
            </a:r>
          </a:p>
          <a:p>
            <a:r>
              <a:rPr lang="en-US" dirty="0" smtClean="0">
                <a:latin typeface="Arial"/>
              </a:rPr>
              <a:t>underdeveloped commercial airport business models</a:t>
            </a:r>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Competition Law, Commercial Access and Non-Aeronautical Revenues</a:t>
            </a:r>
            <a:endParaRPr lang="en-US" sz="3600" dirty="0"/>
          </a:p>
        </p:txBody>
      </p:sp>
      <p:sp>
        <p:nvSpPr>
          <p:cNvPr id="3" name="Content Placeholder 2"/>
          <p:cNvSpPr>
            <a:spLocks noGrp="1"/>
          </p:cNvSpPr>
          <p:nvPr>
            <p:ph idx="1"/>
          </p:nvPr>
        </p:nvSpPr>
        <p:spPr/>
        <p:txBody>
          <a:bodyPr>
            <a:normAutofit fontScale="62500" lnSpcReduction="20000"/>
          </a:bodyPr>
          <a:lstStyle/>
          <a:p>
            <a:pPr>
              <a:buNone/>
            </a:pPr>
            <a:r>
              <a:rPr lang="en-GB" dirty="0" smtClean="0">
                <a:latin typeface="Arial"/>
              </a:rPr>
              <a:t>All Airports </a:t>
            </a:r>
          </a:p>
          <a:p>
            <a:r>
              <a:rPr lang="en-GB" dirty="0" smtClean="0">
                <a:latin typeface="Arial"/>
              </a:rPr>
              <a:t>Commercial access regulation, competition law, and non-aeronautical revenues is not fully addressed in airport commercial development policies and plans</a:t>
            </a:r>
            <a:endParaRPr lang="en-US" dirty="0" smtClean="0">
              <a:latin typeface="Arial"/>
            </a:endParaRPr>
          </a:p>
          <a:p>
            <a:pPr>
              <a:buNone/>
            </a:pPr>
            <a:r>
              <a:rPr lang="en-GB" dirty="0" smtClean="0">
                <a:latin typeface="Arial"/>
              </a:rPr>
              <a:t> </a:t>
            </a:r>
            <a:endParaRPr lang="en-US" dirty="0" smtClean="0">
              <a:latin typeface="Arial"/>
            </a:endParaRPr>
          </a:p>
          <a:p>
            <a:pPr>
              <a:buNone/>
            </a:pPr>
            <a:r>
              <a:rPr lang="en-GB" dirty="0" smtClean="0">
                <a:latin typeface="Arial"/>
              </a:rPr>
              <a:t>Dominant Airports and Medium-sized Airports</a:t>
            </a:r>
            <a:endParaRPr lang="en-US" dirty="0" smtClean="0">
              <a:latin typeface="Arial"/>
            </a:endParaRPr>
          </a:p>
          <a:p>
            <a:r>
              <a:rPr lang="en-GB" dirty="0" smtClean="0">
                <a:latin typeface="Arial"/>
              </a:rPr>
              <a:t>commercial access polices and practices invite legal and reputational risk</a:t>
            </a:r>
            <a:endParaRPr lang="en-US" dirty="0" smtClean="0">
              <a:latin typeface="Arial"/>
            </a:endParaRPr>
          </a:p>
          <a:p>
            <a:endParaRPr lang="en-GB" dirty="0" smtClean="0">
              <a:latin typeface="Arial"/>
            </a:endParaRPr>
          </a:p>
          <a:p>
            <a:pPr>
              <a:buNone/>
            </a:pPr>
            <a:r>
              <a:rPr lang="en-GB" dirty="0" smtClean="0">
                <a:latin typeface="Arial"/>
              </a:rPr>
              <a:t>Medium-sized Airports:</a:t>
            </a:r>
            <a:endParaRPr lang="en-US" dirty="0" smtClean="0">
              <a:latin typeface="Arial"/>
            </a:endParaRPr>
          </a:p>
          <a:p>
            <a:r>
              <a:rPr lang="en-GB" dirty="0" smtClean="0">
                <a:latin typeface="Arial"/>
              </a:rPr>
              <a:t>failure to fully exercise legitimate airport access regulation can result in failure to fully exploit non-aeronautical revenue opportunities as with Small Airports</a:t>
            </a:r>
            <a:endParaRPr lang="en-US" dirty="0" smtClean="0">
              <a:latin typeface="Arial"/>
            </a:endParaRPr>
          </a:p>
          <a:p>
            <a:pPr>
              <a:buNone/>
            </a:pPr>
            <a:endParaRPr lang="en-GB" dirty="0" smtClean="0">
              <a:latin typeface="Arial"/>
            </a:endParaRPr>
          </a:p>
          <a:p>
            <a:pPr>
              <a:buNone/>
            </a:pPr>
            <a:r>
              <a:rPr lang="en-GB" dirty="0" smtClean="0">
                <a:latin typeface="Arial"/>
              </a:rPr>
              <a:t>Small Airports:</a:t>
            </a:r>
            <a:endParaRPr lang="en-US" dirty="0" smtClean="0">
              <a:latin typeface="Arial"/>
            </a:endParaRPr>
          </a:p>
          <a:p>
            <a:r>
              <a:rPr lang="en-GB" dirty="0" smtClean="0">
                <a:latin typeface="Arial"/>
              </a:rPr>
              <a:t>often desperate to find any commercial tenants </a:t>
            </a:r>
          </a:p>
          <a:p>
            <a:r>
              <a:rPr lang="en-GB" dirty="0" smtClean="0">
                <a:latin typeface="Arial"/>
              </a:rPr>
              <a:t>enter long-term land and facility agreements that are not aviation-related or with tenants who do not pay market value for future opportunity</a:t>
            </a:r>
          </a:p>
          <a:p>
            <a:r>
              <a:rPr lang="en-GB" dirty="0" smtClean="0">
                <a:latin typeface="Arial"/>
              </a:rPr>
              <a:t>not highest and best use:  tie up scarce land or facilities for far too long</a:t>
            </a:r>
          </a:p>
          <a:p>
            <a:r>
              <a:rPr lang="en-GB" dirty="0" smtClean="0">
                <a:latin typeface="Arial"/>
              </a:rPr>
              <a:t>diminished long-term revenues as the airport grows</a:t>
            </a:r>
            <a:endParaRPr lang="en-US" dirty="0" smtClean="0">
              <a:latin typeface="Arial"/>
            </a:endParaRP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AFM Focus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Arial"/>
              </a:rPr>
              <a:t>AFM efficiency and effectiveness of affects</a:t>
            </a:r>
          </a:p>
          <a:p>
            <a:r>
              <a:rPr lang="en-US" dirty="0" smtClean="0">
                <a:latin typeface="Arial"/>
              </a:rPr>
              <a:t>airport safety </a:t>
            </a:r>
          </a:p>
          <a:p>
            <a:r>
              <a:rPr lang="en-US" dirty="0" smtClean="0">
                <a:latin typeface="Arial"/>
              </a:rPr>
              <a:t>financial performance</a:t>
            </a:r>
          </a:p>
          <a:p>
            <a:r>
              <a:rPr lang="en-US" dirty="0" smtClean="0">
                <a:latin typeface="Arial"/>
              </a:rPr>
              <a:t>airline and customer satisfaction</a:t>
            </a:r>
          </a:p>
          <a:p>
            <a:endParaRPr lang="en-US" dirty="0" smtClean="0">
              <a:latin typeface="Arial"/>
            </a:endParaRPr>
          </a:p>
          <a:p>
            <a:pPr>
              <a:buNone/>
            </a:pPr>
            <a:r>
              <a:rPr lang="en-US" dirty="0" smtClean="0">
                <a:latin typeface="Arial"/>
              </a:rPr>
              <a:t>Need AFM model that addresses </a:t>
            </a:r>
            <a:r>
              <a:rPr lang="en-US" b="1" dirty="0" smtClean="0">
                <a:latin typeface="Arial"/>
              </a:rPr>
              <a:t>specialization</a:t>
            </a:r>
            <a:r>
              <a:rPr lang="en-US" dirty="0" smtClean="0">
                <a:latin typeface="Arial"/>
              </a:rPr>
              <a:t>:</a:t>
            </a:r>
          </a:p>
          <a:p>
            <a:r>
              <a:rPr lang="en-US" dirty="0" smtClean="0">
                <a:latin typeface="Arial"/>
              </a:rPr>
              <a:t>Expertise in an area</a:t>
            </a:r>
          </a:p>
          <a:p>
            <a:r>
              <a:rPr lang="en-US" dirty="0" smtClean="0">
                <a:latin typeface="Arial"/>
              </a:rPr>
              <a:t>Continuous innovation</a:t>
            </a:r>
          </a:p>
          <a:p>
            <a:r>
              <a:rPr lang="en-US" dirty="0" smtClean="0">
                <a:latin typeface="Arial"/>
              </a:rPr>
              <a:t>Timeliness and reliability</a:t>
            </a:r>
          </a:p>
          <a:p>
            <a:r>
              <a:rPr lang="en-US" dirty="0" smtClean="0">
                <a:latin typeface="Arial"/>
              </a:rPr>
              <a:t>Monitoring and measuring performance and risk</a:t>
            </a:r>
          </a:p>
          <a:p>
            <a:r>
              <a:rPr lang="en-US" dirty="0" smtClean="0">
                <a:latin typeface="Arial"/>
              </a:rPr>
              <a:t>Being seen as a trendsetter</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3" name="Content Placeholder 2"/>
          <p:cNvSpPr>
            <a:spLocks noGrp="1"/>
          </p:cNvSpPr>
          <p:nvPr>
            <p:ph idx="1"/>
          </p:nvPr>
        </p:nvSpPr>
        <p:spPr/>
        <p:txBody>
          <a:bodyPr/>
          <a:lstStyle/>
          <a:p>
            <a:endParaRPr lang="en-US" dirty="0" smtClean="0">
              <a:latin typeface="Arial"/>
            </a:endParaRPr>
          </a:p>
          <a:p>
            <a:r>
              <a:rPr lang="en-US" dirty="0" smtClean="0">
                <a:latin typeface="Arial"/>
              </a:rPr>
              <a:t>Traditional thinking about airport competition has its limitations</a:t>
            </a:r>
          </a:p>
          <a:p>
            <a:r>
              <a:rPr lang="en-US" dirty="0" smtClean="0">
                <a:latin typeface="Arial"/>
              </a:rPr>
              <a:t>Airports face a diversity of functions and regulatory and commercial challenges </a:t>
            </a:r>
          </a:p>
          <a:p>
            <a:r>
              <a:rPr lang="en-US" dirty="0" smtClean="0">
                <a:latin typeface="Arial"/>
              </a:rPr>
              <a:t>Almost unique for infrastructure – self-financing</a:t>
            </a:r>
          </a:p>
          <a:p>
            <a:r>
              <a:rPr lang="en-US" dirty="0" smtClean="0">
                <a:latin typeface="Arial"/>
              </a:rPr>
              <a:t>Airport Facilities Management (AFM) has emphasized functional management</a:t>
            </a:r>
          </a:p>
          <a:p>
            <a:r>
              <a:rPr lang="en-US" dirty="0" smtClean="0">
                <a:latin typeface="Arial"/>
              </a:rPr>
              <a:t>Need for a new AFM model to better compete</a:t>
            </a:r>
            <a:endParaRPr lang="en-US" dirty="0">
              <a:latin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AFM delivery models</a:t>
            </a:r>
            <a:endParaRPr lang="en-US" dirty="0"/>
          </a:p>
        </p:txBody>
      </p:sp>
      <p:sp>
        <p:nvSpPr>
          <p:cNvPr id="3" name="Content Placeholder 2"/>
          <p:cNvSpPr>
            <a:spLocks noGrp="1"/>
          </p:cNvSpPr>
          <p:nvPr>
            <p:ph idx="1"/>
          </p:nvPr>
        </p:nvSpPr>
        <p:spPr/>
        <p:txBody>
          <a:bodyPr/>
          <a:lstStyle/>
          <a:p>
            <a:endParaRPr lang="en-US" dirty="0" smtClean="0"/>
          </a:p>
          <a:p>
            <a:r>
              <a:rPr lang="en-US" dirty="0" smtClean="0">
                <a:latin typeface="Arial"/>
              </a:rPr>
              <a:t>Integrated business unit</a:t>
            </a:r>
          </a:p>
          <a:p>
            <a:r>
              <a:rPr lang="en-US" dirty="0" smtClean="0">
                <a:latin typeface="Arial"/>
              </a:rPr>
              <a:t>Empowered business unit – sell services to own airport</a:t>
            </a:r>
          </a:p>
          <a:p>
            <a:pPr>
              <a:buNone/>
            </a:pPr>
            <a:r>
              <a:rPr lang="en-US" dirty="0" smtClean="0">
                <a:latin typeface="Arial"/>
              </a:rPr>
              <a:t>Or, more developed models:</a:t>
            </a:r>
          </a:p>
          <a:p>
            <a:r>
              <a:rPr lang="en-US" dirty="0" smtClean="0">
                <a:latin typeface="Arial"/>
              </a:rPr>
              <a:t>Internal profit centre – AMS, FRA, MUC</a:t>
            </a:r>
          </a:p>
          <a:p>
            <a:r>
              <a:rPr lang="en-US" dirty="0" smtClean="0">
                <a:latin typeface="Arial"/>
              </a:rPr>
              <a:t>Independent Facilities Manager – use outside 3</a:t>
            </a:r>
            <a:r>
              <a:rPr lang="en-US" baseline="30000" dirty="0" smtClean="0">
                <a:latin typeface="Arial"/>
              </a:rPr>
              <a:t>rd</a:t>
            </a:r>
            <a:r>
              <a:rPr lang="en-US" dirty="0" smtClean="0">
                <a:latin typeface="Arial"/>
              </a:rPr>
              <a:t> party</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AFM Specialization– Make or Buy?</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latin typeface="Arial"/>
              </a:rPr>
              <a:t>Make or Buy?</a:t>
            </a:r>
          </a:p>
          <a:p>
            <a:r>
              <a:rPr lang="en-US" dirty="0" smtClean="0">
                <a:latin typeface="Arial"/>
              </a:rPr>
              <a:t>Employees</a:t>
            </a:r>
          </a:p>
          <a:p>
            <a:r>
              <a:rPr lang="en-US" dirty="0" smtClean="0">
                <a:latin typeface="Arial"/>
              </a:rPr>
              <a:t>Contractor</a:t>
            </a:r>
          </a:p>
          <a:p>
            <a:r>
              <a:rPr lang="en-US" dirty="0" smtClean="0">
                <a:latin typeface="Arial"/>
              </a:rPr>
              <a:t>Partnership, Joint Ventures</a:t>
            </a:r>
          </a:p>
          <a:p>
            <a:r>
              <a:rPr lang="en-US" dirty="0" smtClean="0">
                <a:latin typeface="Arial"/>
              </a:rPr>
              <a:t>Strategic Alliances, Co-operation Agreements</a:t>
            </a:r>
          </a:p>
          <a:p>
            <a:pPr>
              <a:buNone/>
            </a:pPr>
            <a:r>
              <a:rPr lang="en-US" b="1" dirty="0" smtClean="0">
                <a:latin typeface="Arial"/>
              </a:rPr>
              <a:t>Management Concerns:</a:t>
            </a:r>
          </a:p>
          <a:p>
            <a:r>
              <a:rPr lang="en-US" dirty="0" smtClean="0">
                <a:latin typeface="Arial"/>
              </a:rPr>
              <a:t>finding and keeping talent</a:t>
            </a:r>
          </a:p>
          <a:p>
            <a:r>
              <a:rPr lang="en-US" dirty="0" smtClean="0">
                <a:latin typeface="Arial"/>
              </a:rPr>
              <a:t>maintaining control</a:t>
            </a:r>
          </a:p>
          <a:p>
            <a:r>
              <a:rPr lang="en-US" dirty="0" smtClean="0">
                <a:latin typeface="Arial"/>
              </a:rPr>
              <a:t>reliability </a:t>
            </a:r>
          </a:p>
          <a:p>
            <a:r>
              <a:rPr lang="en-US" dirty="0" smtClean="0">
                <a:latin typeface="Arial"/>
              </a:rPr>
              <a:t>innovation</a:t>
            </a:r>
          </a:p>
          <a:p>
            <a:endParaRPr lang="en-US" dirty="0" smtClean="0"/>
          </a:p>
          <a:p>
            <a:endParaRPr lang="en-US" dirty="0" smtClean="0"/>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STRATEGIC ALLIANCES</a:t>
            </a:r>
            <a:endParaRPr lang="en-US" dirty="0"/>
          </a:p>
        </p:txBody>
      </p:sp>
      <p:sp>
        <p:nvSpPr>
          <p:cNvPr id="3" name="Content Placeholder 2"/>
          <p:cNvSpPr>
            <a:spLocks noGrp="1"/>
          </p:cNvSpPr>
          <p:nvPr>
            <p:ph idx="1"/>
          </p:nvPr>
        </p:nvSpPr>
        <p:spPr/>
        <p:txBody>
          <a:bodyPr>
            <a:normAutofit/>
          </a:bodyPr>
          <a:lstStyle/>
          <a:p>
            <a:r>
              <a:rPr lang="en-US" dirty="0" smtClean="0">
                <a:latin typeface="Arial"/>
              </a:rPr>
              <a:t>AMS Schiphol and CDG Paris Co-operation Agreement</a:t>
            </a:r>
          </a:p>
          <a:p>
            <a:r>
              <a:rPr lang="en-US" dirty="0" smtClean="0">
                <a:latin typeface="Arial"/>
              </a:rPr>
              <a:t>8% ownership in each other and board representation</a:t>
            </a:r>
          </a:p>
          <a:p>
            <a:r>
              <a:rPr lang="en-US" dirty="0" smtClean="0">
                <a:latin typeface="Arial"/>
              </a:rPr>
              <a:t>Partial response to AF/KLM alliance and airline hub and spoke </a:t>
            </a:r>
          </a:p>
          <a:p>
            <a:r>
              <a:rPr lang="en-US" dirty="0" smtClean="0">
                <a:latin typeface="Arial"/>
              </a:rPr>
              <a:t>Permits more control over position in the airline network</a:t>
            </a:r>
          </a:p>
          <a:p>
            <a:r>
              <a:rPr lang="en-US" dirty="0" smtClean="0">
                <a:latin typeface="Arial"/>
              </a:rPr>
              <a:t>Also permits development of greater specialization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ADP and Schiphol Group </a:t>
            </a:r>
            <a:br>
              <a:rPr lang="en-US" dirty="0" smtClean="0"/>
            </a:br>
            <a:r>
              <a:rPr lang="en-US" dirty="0" smtClean="0"/>
              <a:t>Industrial Cooperation Agreement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latin typeface="Arial"/>
              </a:rPr>
              <a:t>Industrial Cooperation Committee (“ICC”) and </a:t>
            </a:r>
          </a:p>
          <a:p>
            <a:pPr>
              <a:buNone/>
            </a:pPr>
            <a:r>
              <a:rPr lang="en-US" dirty="0" smtClean="0">
                <a:latin typeface="Arial"/>
              </a:rPr>
              <a:t>eight Steering Committees:</a:t>
            </a:r>
          </a:p>
          <a:p>
            <a:r>
              <a:rPr lang="en-US" dirty="0" smtClean="0">
                <a:latin typeface="Arial"/>
              </a:rPr>
              <a:t>Airport operations</a:t>
            </a:r>
          </a:p>
          <a:p>
            <a:r>
              <a:rPr lang="en-US" dirty="0" smtClean="0">
                <a:latin typeface="Arial"/>
              </a:rPr>
              <a:t>Retail</a:t>
            </a:r>
          </a:p>
          <a:p>
            <a:r>
              <a:rPr lang="en-US" dirty="0" smtClean="0">
                <a:latin typeface="Arial"/>
              </a:rPr>
              <a:t>Real estate</a:t>
            </a:r>
          </a:p>
          <a:p>
            <a:r>
              <a:rPr lang="en-US" dirty="0" smtClean="0">
                <a:latin typeface="Arial"/>
              </a:rPr>
              <a:t>Telecom and IT</a:t>
            </a:r>
          </a:p>
          <a:p>
            <a:r>
              <a:rPr lang="en-US" dirty="0" smtClean="0">
                <a:latin typeface="Arial"/>
              </a:rPr>
              <a:t>Sustainable development</a:t>
            </a:r>
          </a:p>
          <a:p>
            <a:r>
              <a:rPr lang="en-US" dirty="0" smtClean="0">
                <a:latin typeface="Arial"/>
              </a:rPr>
              <a:t>Purchasing</a:t>
            </a:r>
          </a:p>
          <a:p>
            <a:r>
              <a:rPr lang="en-US" dirty="0" smtClean="0">
                <a:latin typeface="Arial"/>
              </a:rPr>
              <a:t>Dual-hub and network attractiveness</a:t>
            </a:r>
          </a:p>
          <a:p>
            <a:r>
              <a:rPr lang="en-US" dirty="0" smtClean="0">
                <a:latin typeface="Arial"/>
              </a:rPr>
              <a:t>International development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AFM Alliance Challenges</a:t>
            </a:r>
            <a:endParaRPr lang="en-US" dirty="0"/>
          </a:p>
        </p:txBody>
      </p:sp>
      <p:sp>
        <p:nvSpPr>
          <p:cNvPr id="3" name="Content Placeholder 2"/>
          <p:cNvSpPr>
            <a:spLocks noGrp="1"/>
          </p:cNvSpPr>
          <p:nvPr>
            <p:ph idx="1"/>
          </p:nvPr>
        </p:nvSpPr>
        <p:spPr/>
        <p:txBody>
          <a:bodyPr>
            <a:normAutofit/>
          </a:bodyPr>
          <a:lstStyle/>
          <a:p>
            <a:r>
              <a:rPr lang="en-US" dirty="0" smtClean="0">
                <a:latin typeface="Arial"/>
              </a:rPr>
              <a:t>Inter-Airport rivalry and overlapping geographic markets</a:t>
            </a:r>
          </a:p>
          <a:p>
            <a:r>
              <a:rPr lang="en-US" dirty="0" smtClean="0">
                <a:latin typeface="Arial"/>
              </a:rPr>
              <a:t>Pursuant of self-interest vs. long-term collective goals</a:t>
            </a:r>
          </a:p>
          <a:p>
            <a:r>
              <a:rPr lang="en-US" dirty="0" smtClean="0">
                <a:latin typeface="Arial"/>
              </a:rPr>
              <a:t>Managerial challenge of movement from functional AFM to relationship management and contract management </a:t>
            </a:r>
          </a:p>
          <a:p>
            <a:r>
              <a:rPr lang="en-US" dirty="0" smtClean="0">
                <a:latin typeface="Arial"/>
              </a:rPr>
              <a:t>Managerial complexity of aligning goals that allow for specialization to flourish</a:t>
            </a:r>
          </a:p>
          <a:p>
            <a:r>
              <a:rPr lang="en-US" dirty="0" smtClean="0">
                <a:latin typeface="Arial"/>
              </a:rPr>
              <a:t>Need for good alliance or cooperation agreements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 (1)</a:t>
            </a:r>
            <a:endParaRPr lang="en-US" dirty="0"/>
          </a:p>
        </p:txBody>
      </p:sp>
      <p:sp>
        <p:nvSpPr>
          <p:cNvPr id="3" name="Content Placeholder 2"/>
          <p:cNvSpPr>
            <a:spLocks noGrp="1"/>
          </p:cNvSpPr>
          <p:nvPr>
            <p:ph idx="1"/>
          </p:nvPr>
        </p:nvSpPr>
        <p:spPr/>
        <p:txBody>
          <a:bodyPr>
            <a:normAutofit/>
          </a:bodyPr>
          <a:lstStyle/>
          <a:p>
            <a:r>
              <a:rPr lang="en-US" dirty="0" smtClean="0">
                <a:latin typeface="Arial"/>
              </a:rPr>
              <a:t>Competing by way of subsidized airport charges or building infrastructure before it is needed is not an effective long term strategy </a:t>
            </a:r>
          </a:p>
          <a:p>
            <a:r>
              <a:rPr lang="en-US" dirty="0" smtClean="0">
                <a:latin typeface="Arial"/>
              </a:rPr>
              <a:t>Planned growth in infrastructure to meet anticipated demand and a better passenger experience can help</a:t>
            </a:r>
          </a:p>
          <a:p>
            <a:r>
              <a:rPr lang="en-US" dirty="0" smtClean="0">
                <a:latin typeface="Arial"/>
              </a:rPr>
              <a:t>Regulatory environment will play an increasing role in competition between and at airports and will need to be incorporated into marketing, expansion and commercial development plans</a:t>
            </a:r>
          </a:p>
          <a:p>
            <a:pPr>
              <a:buNone/>
            </a:pPr>
            <a:r>
              <a:rPr lang="en-US" dirty="0" smtClean="0"/>
              <a: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 (2)</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dirty="0" smtClean="0">
                <a:latin typeface="Arial"/>
              </a:rPr>
              <a:t>Smart AFM will increasingly be the focus for success</a:t>
            </a:r>
          </a:p>
          <a:p>
            <a:r>
              <a:rPr lang="en-US" dirty="0" smtClean="0">
                <a:latin typeface="Arial"/>
              </a:rPr>
              <a:t>Not an argument for economies of scale</a:t>
            </a:r>
          </a:p>
          <a:p>
            <a:r>
              <a:rPr lang="en-US" dirty="0" smtClean="0">
                <a:latin typeface="Arial"/>
              </a:rPr>
              <a:t>The right sharing, alliance, co-operation or outsourcing agreements can bring about innovation and sustainable development through specialization</a:t>
            </a:r>
          </a:p>
          <a:p>
            <a:r>
              <a:rPr lang="en-US" dirty="0" smtClean="0">
                <a:latin typeface="Arial"/>
              </a:rPr>
              <a:t>Challenges is in finding the right model for your airport</a:t>
            </a:r>
          </a:p>
          <a:p>
            <a:pPr>
              <a:buNone/>
            </a:pPr>
            <a:endParaRPr lang="en-US" dirty="0" smtClean="0">
              <a:latin typeface="Arial"/>
            </a:endParaRPr>
          </a:p>
          <a:p>
            <a:pPr>
              <a:buNone/>
            </a:pPr>
            <a:r>
              <a:rPr lang="en-US" dirty="0" smtClean="0">
                <a:latin typeface="Arial"/>
              </a:rPr>
              <a:t>Airport manager skills will need to move: </a:t>
            </a:r>
          </a:p>
          <a:p>
            <a:r>
              <a:rPr lang="en-US" dirty="0" smtClean="0">
                <a:latin typeface="Arial"/>
              </a:rPr>
              <a:t>Away from only functional management</a:t>
            </a:r>
          </a:p>
          <a:p>
            <a:r>
              <a:rPr lang="en-US" dirty="0" smtClean="0">
                <a:latin typeface="Arial"/>
              </a:rPr>
              <a:t>Towards relationship and contract management</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 (3)</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Arial"/>
              </a:rPr>
              <a:t>The New Airport Competitive Advantages may be found in: </a:t>
            </a:r>
          </a:p>
          <a:p>
            <a:pPr>
              <a:buNone/>
            </a:pPr>
            <a:endParaRPr lang="en-US" dirty="0" smtClean="0">
              <a:latin typeface="Arial"/>
            </a:endParaRPr>
          </a:p>
          <a:p>
            <a:r>
              <a:rPr lang="en-US" dirty="0" smtClean="0">
                <a:latin typeface="Arial"/>
              </a:rPr>
              <a:t>less emphasis in competition on price and providing unnecessary product (infrastructure)</a:t>
            </a:r>
          </a:p>
          <a:p>
            <a:pPr>
              <a:buNone/>
            </a:pPr>
            <a:endParaRPr lang="en-US" dirty="0" smtClean="0">
              <a:latin typeface="Arial"/>
            </a:endParaRPr>
          </a:p>
          <a:p>
            <a:r>
              <a:rPr lang="en-US" dirty="0" smtClean="0">
                <a:latin typeface="Arial"/>
              </a:rPr>
              <a:t>more emphasis on AFM co-operation, sharing and outsourcing to achieve innovation and sustainability through specialization</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latin typeface="Arial"/>
              </a:rPr>
              <a:t>EXERCISING YOUR AIRPORT’S COMPETITIVE ADVANTAGES</a:t>
            </a:r>
            <a:endParaRPr lang="en-US" sz="4000" dirty="0">
              <a:latin typeface="Arial"/>
            </a:endParaRPr>
          </a:p>
        </p:txBody>
      </p:sp>
      <p:sp>
        <p:nvSpPr>
          <p:cNvPr id="3" name="Content Placeholder 2"/>
          <p:cNvSpPr>
            <a:spLocks noGrp="1"/>
          </p:cNvSpPr>
          <p:nvPr>
            <p:ph idx="1"/>
          </p:nvPr>
        </p:nvSpPr>
        <p:spPr/>
        <p:txBody>
          <a:bodyPr>
            <a:normAutofit/>
          </a:bodyPr>
          <a:lstStyle/>
          <a:p>
            <a:pPr algn="ctr">
              <a:buNone/>
            </a:pPr>
            <a:endParaRPr lang="en-US" sz="2400" dirty="0" smtClean="0">
              <a:latin typeface="Arial"/>
            </a:endParaRPr>
          </a:p>
          <a:p>
            <a:pPr algn="ctr">
              <a:buNone/>
            </a:pPr>
            <a:r>
              <a:rPr lang="en-US" sz="2400" dirty="0" smtClean="0">
                <a:latin typeface="Arial"/>
              </a:rPr>
              <a:t>THANK YOU</a:t>
            </a:r>
          </a:p>
          <a:p>
            <a:pPr algn="ctr">
              <a:buNone/>
            </a:pPr>
            <a:endParaRPr lang="en-US" sz="3200" dirty="0" smtClean="0">
              <a:latin typeface="Arial"/>
            </a:endParaRPr>
          </a:p>
          <a:p>
            <a:pPr algn="ctr">
              <a:buNone/>
            </a:pPr>
            <a:endParaRPr lang="en-US" sz="3200" dirty="0" smtClean="0">
              <a:latin typeface="Arial"/>
            </a:endParaRPr>
          </a:p>
          <a:p>
            <a:pPr algn="ctr">
              <a:buNone/>
            </a:pPr>
            <a:endParaRPr lang="en-US" sz="3200" dirty="0" smtClean="0">
              <a:latin typeface="Arial"/>
            </a:endParaRPr>
          </a:p>
          <a:p>
            <a:pPr algn="ctr">
              <a:buNone/>
            </a:pPr>
            <a:endParaRPr lang="en-US" sz="3200" dirty="0">
              <a:latin typeface="Arial"/>
            </a:endParaRPr>
          </a:p>
        </p:txBody>
      </p:sp>
      <p:pic>
        <p:nvPicPr>
          <p:cNvPr id="4" name="Picture 3" descr="http://airportlaw.ca/images/brian_day.gif">
            <a:hlinkClick r:id="rId2"/>
          </p:cNvPr>
          <p:cNvPicPr/>
          <p:nvPr/>
        </p:nvPicPr>
        <p:blipFill>
          <a:blip r:embed="rId3"/>
          <a:srcRect/>
          <a:stretch>
            <a:fillRect/>
          </a:stretch>
        </p:blipFill>
        <p:spPr bwMode="auto">
          <a:xfrm>
            <a:off x="2744012" y="4983252"/>
            <a:ext cx="3837907" cy="551355"/>
          </a:xfrm>
          <a:prstGeom prst="rect">
            <a:avLst/>
          </a:prstGeom>
          <a:noFill/>
          <a:ln w="9525">
            <a:noFill/>
            <a:miter lim="800000"/>
            <a:headEnd/>
            <a:tailEnd/>
          </a:ln>
        </p:spPr>
      </p:pic>
      <p:sp>
        <p:nvSpPr>
          <p:cNvPr id="37890" name="WordArt 2"/>
          <p:cNvSpPr>
            <a:spLocks noChangeArrowheads="1" noChangeShapeType="1"/>
          </p:cNvSpPr>
          <p:nvPr/>
        </p:nvSpPr>
        <p:spPr bwMode="auto">
          <a:xfrm>
            <a:off x="4113213" y="6391275"/>
            <a:ext cx="1968500" cy="304800"/>
          </a:xfrm>
          <a:prstGeom prst="rect">
            <a:avLst/>
          </a:prstGeom>
        </p:spPr>
        <p:txBody>
          <a:bodyPr wrap="none" fromWordArt="1">
            <a:prstTxWarp prst="textPlain">
              <a:avLst>
                <a:gd name="adj" fmla="val 50000"/>
              </a:avLst>
            </a:prstTxWarp>
          </a:bodyPr>
          <a:lstStyle/>
          <a:p>
            <a:pPr algn="ctr" rtl="0"/>
            <a:endParaRPr lang="en-US" sz="2000" kern="10" spc="-100" dirty="0">
              <a:ln w="9525">
                <a:noFill/>
                <a:round/>
                <a:headEnd/>
                <a:tailEnd/>
              </a:ln>
              <a:gradFill rotWithShape="0">
                <a:gsLst>
                  <a:gs pos="0">
                    <a:srgbClr val="548DD4"/>
                  </a:gs>
                  <a:gs pos="100000">
                    <a:srgbClr val="548DD4">
                      <a:gamma/>
                      <a:tint val="57255"/>
                      <a:invGamma/>
                      <a:alpha val="80000"/>
                    </a:srgbClr>
                  </a:gs>
                </a:gsLst>
                <a:lin ang="5400000" scaled="1"/>
              </a:gradFill>
              <a:effectLst/>
              <a:latin typeface="Calibri"/>
              <a:ea typeface="Calibri"/>
              <a:cs typeface="Calibri"/>
            </a:endParaRPr>
          </a:p>
        </p:txBody>
      </p:sp>
      <p:sp>
        <p:nvSpPr>
          <p:cNvPr id="37891" name="WordArt 3"/>
          <p:cNvSpPr>
            <a:spLocks noChangeArrowheads="1" noChangeShapeType="1"/>
          </p:cNvSpPr>
          <p:nvPr/>
        </p:nvSpPr>
        <p:spPr bwMode="auto">
          <a:xfrm>
            <a:off x="3485636" y="5630863"/>
            <a:ext cx="2596077" cy="304800"/>
          </a:xfrm>
          <a:prstGeom prst="rect">
            <a:avLst/>
          </a:prstGeom>
        </p:spPr>
        <p:txBody>
          <a:bodyPr wrap="none" fromWordArt="1">
            <a:prstTxWarp prst="textPlain">
              <a:avLst>
                <a:gd name="adj" fmla="val 50000"/>
              </a:avLst>
            </a:prstTxWarp>
          </a:bodyPr>
          <a:lstStyle/>
          <a:p>
            <a:pPr algn="ctr" rtl="0"/>
            <a:r>
              <a:rPr lang="en-US" sz="2000" kern="10" spc="-100" dirty="0" smtClean="0">
                <a:ln w="9525">
                  <a:noFill/>
                  <a:round/>
                  <a:headEnd/>
                  <a:tailEnd/>
                </a:ln>
                <a:gradFill rotWithShape="0">
                  <a:gsLst>
                    <a:gs pos="0">
                      <a:srgbClr val="548DD4"/>
                    </a:gs>
                    <a:gs pos="100000">
                      <a:srgbClr val="548DD4">
                        <a:gamma/>
                        <a:tint val="57255"/>
                        <a:invGamma/>
                        <a:alpha val="80000"/>
                      </a:srgbClr>
                    </a:gs>
                  </a:gsLst>
                  <a:lin ang="5400000" scaled="1"/>
                </a:gradFill>
                <a:effectLst/>
                <a:latin typeface="Calibri"/>
                <a:ea typeface="Calibri"/>
                <a:cs typeface="Calibri"/>
              </a:rPr>
              <a:t>www.airportlaw.ca</a:t>
            </a:r>
            <a:endParaRPr lang="en-US" sz="2000" kern="10" spc="-100" dirty="0">
              <a:ln w="9525">
                <a:noFill/>
                <a:round/>
                <a:headEnd/>
                <a:tailEnd/>
              </a:ln>
              <a:gradFill rotWithShape="0">
                <a:gsLst>
                  <a:gs pos="0">
                    <a:srgbClr val="548DD4"/>
                  </a:gs>
                  <a:gs pos="100000">
                    <a:srgbClr val="548DD4">
                      <a:gamma/>
                      <a:tint val="57255"/>
                      <a:invGamma/>
                      <a:alpha val="80000"/>
                    </a:srgbClr>
                  </a:gs>
                </a:gsLst>
                <a:lin ang="5400000" scaled="1"/>
              </a:gradFill>
              <a:effectLst/>
              <a:latin typeface="Calibri"/>
              <a:ea typeface="Calibri"/>
              <a:cs typeface="Calibri"/>
            </a:endParaRPr>
          </a:p>
        </p:txBody>
      </p:sp>
      <p:sp>
        <p:nvSpPr>
          <p:cNvPr id="8" name="Rectangle 7"/>
          <p:cNvSpPr/>
          <p:nvPr/>
        </p:nvSpPr>
        <p:spPr>
          <a:xfrm>
            <a:off x="1126066" y="2095500"/>
            <a:ext cx="6874933" cy="3139321"/>
          </a:xfrm>
          <a:prstGeom prst="rect">
            <a:avLst/>
          </a:prstGeom>
        </p:spPr>
        <p:txBody>
          <a:bodyPr wrap="square">
            <a:spAutoFit/>
          </a:bodyPr>
          <a:lstStyle/>
          <a:p>
            <a:pPr algn="ctr">
              <a:buNone/>
            </a:pPr>
            <a:endParaRPr lang="en-US" dirty="0" smtClean="0">
              <a:latin typeface="Arial"/>
            </a:endParaRPr>
          </a:p>
          <a:p>
            <a:pPr algn="ctr">
              <a:buNone/>
            </a:pPr>
            <a:endParaRPr lang="en-US" dirty="0" smtClean="0">
              <a:latin typeface="Arial"/>
            </a:endParaRPr>
          </a:p>
          <a:p>
            <a:pPr algn="ctr">
              <a:buNone/>
            </a:pPr>
            <a:endParaRPr lang="en-US" dirty="0" smtClean="0">
              <a:latin typeface="Arial"/>
            </a:endParaRPr>
          </a:p>
          <a:p>
            <a:pPr algn="ctr">
              <a:buNone/>
            </a:pPr>
            <a:r>
              <a:rPr lang="en-US" dirty="0" smtClean="0">
                <a:latin typeface="Arial"/>
              </a:rPr>
              <a:t>Change of Approach:  </a:t>
            </a:r>
          </a:p>
          <a:p>
            <a:pPr algn="ctr">
              <a:buNone/>
            </a:pPr>
            <a:r>
              <a:rPr lang="en-US" dirty="0" smtClean="0">
                <a:latin typeface="Arial"/>
              </a:rPr>
              <a:t>Commercial reality and Competition Law challenges require </a:t>
            </a:r>
          </a:p>
          <a:p>
            <a:pPr algn="ctr">
              <a:buNone/>
            </a:pPr>
            <a:r>
              <a:rPr lang="en-US" dirty="0" smtClean="0">
                <a:latin typeface="Arial"/>
              </a:rPr>
              <a:t>new thinking about airport facilities management and competition</a:t>
            </a:r>
          </a:p>
          <a:p>
            <a:pPr algn="ctr">
              <a:buNone/>
            </a:pPr>
            <a:endParaRPr lang="en-US" dirty="0" smtClean="0">
              <a:latin typeface="Arial"/>
            </a:endParaRPr>
          </a:p>
          <a:p>
            <a:pPr algn="ctr">
              <a:buNone/>
            </a:pPr>
            <a:r>
              <a:rPr lang="en-US" sz="1600" dirty="0" smtClean="0">
                <a:latin typeface="Arial"/>
              </a:rPr>
              <a:t>International Association of Airport Executives Canada</a:t>
            </a:r>
          </a:p>
          <a:p>
            <a:pPr algn="ctr">
              <a:buNone/>
            </a:pPr>
            <a:r>
              <a:rPr lang="en-US" sz="1600" dirty="0" smtClean="0">
                <a:latin typeface="Arial"/>
              </a:rPr>
              <a:t>6</a:t>
            </a:r>
            <a:r>
              <a:rPr lang="en-US" sz="1600" baseline="30000" dirty="0" smtClean="0">
                <a:latin typeface="Arial"/>
              </a:rPr>
              <a:t>th</a:t>
            </a:r>
            <a:r>
              <a:rPr lang="en-US" sz="1600" dirty="0" smtClean="0">
                <a:latin typeface="Arial"/>
              </a:rPr>
              <a:t> Annual Facility, Operations and Airport Managers Conference</a:t>
            </a:r>
          </a:p>
          <a:p>
            <a:pPr algn="ctr">
              <a:buNone/>
            </a:pPr>
            <a:r>
              <a:rPr lang="en-US" sz="1600" dirty="0" smtClean="0">
                <a:latin typeface="Arial"/>
              </a:rPr>
              <a:t>June 4-6, 2012</a:t>
            </a:r>
          </a:p>
          <a:p>
            <a:pPr algn="ctr">
              <a:buNone/>
            </a:pPr>
            <a:endParaRPr lang="en-US" sz="2400" b="1" dirty="0" smtClean="0">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is Competitive Advantage?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Arial"/>
              </a:rPr>
              <a:t>Competitive Advantage is usually seen as differentiation on:</a:t>
            </a:r>
          </a:p>
          <a:p>
            <a:pPr>
              <a:buNone/>
            </a:pPr>
            <a:r>
              <a:rPr lang="en-US" b="1" dirty="0" smtClean="0">
                <a:latin typeface="Arial"/>
              </a:rPr>
              <a:t>1.	   Price </a:t>
            </a:r>
            <a:endParaRPr lang="en-US" dirty="0" smtClean="0">
              <a:latin typeface="Arial"/>
            </a:endParaRPr>
          </a:p>
          <a:p>
            <a:r>
              <a:rPr lang="en-US" dirty="0" smtClean="0">
                <a:latin typeface="Arial"/>
              </a:rPr>
              <a:t>aeronautical fees are only one part of costs – also ANS, security, fuel</a:t>
            </a:r>
          </a:p>
          <a:p>
            <a:r>
              <a:rPr lang="en-US" dirty="0" smtClean="0">
                <a:latin typeface="Arial"/>
              </a:rPr>
              <a:t>subsidizing air carriers not a long term solution and can be illegal</a:t>
            </a:r>
          </a:p>
          <a:p>
            <a:pPr>
              <a:buNone/>
            </a:pPr>
            <a:endParaRPr lang="en-US" dirty="0" smtClean="0">
              <a:latin typeface="Arial"/>
            </a:endParaRPr>
          </a:p>
          <a:p>
            <a:pPr marL="514350" indent="-514350">
              <a:buNone/>
            </a:pPr>
            <a:r>
              <a:rPr lang="en-US" b="1" dirty="0" smtClean="0">
                <a:latin typeface="Arial"/>
              </a:rPr>
              <a:t>2.   Product </a:t>
            </a:r>
            <a:endParaRPr lang="en-US" dirty="0" smtClean="0">
              <a:latin typeface="Arial"/>
            </a:endParaRPr>
          </a:p>
          <a:p>
            <a:r>
              <a:rPr lang="en-US" dirty="0" smtClean="0">
                <a:latin typeface="Arial"/>
              </a:rPr>
              <a:t>Planned, needed airside and passenger facility improvements clearly beneficial to growth</a:t>
            </a:r>
          </a:p>
          <a:p>
            <a:r>
              <a:rPr lang="en-US" dirty="0" smtClean="0">
                <a:latin typeface="Arial"/>
              </a:rPr>
              <a:t>Build it and they will come rarely successful – cargo/freight or LCC hub</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Need for a change of approach</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latin typeface="Arial"/>
              </a:rPr>
              <a:t>Acknowledge International Treaty and Competition Law  and other regulatory challenges and limitations</a:t>
            </a:r>
          </a:p>
          <a:p>
            <a:endParaRPr lang="en-US" dirty="0" smtClean="0">
              <a:latin typeface="Arial"/>
            </a:endParaRPr>
          </a:p>
          <a:p>
            <a:r>
              <a:rPr lang="en-US" dirty="0" smtClean="0">
                <a:latin typeface="Arial"/>
              </a:rPr>
              <a:t>Address Airport Facilities Management (AFM) diversity </a:t>
            </a:r>
          </a:p>
          <a:p>
            <a:endParaRPr lang="en-US" dirty="0" smtClean="0">
              <a:latin typeface="Arial"/>
            </a:endParaRPr>
          </a:p>
          <a:p>
            <a:r>
              <a:rPr lang="en-US" dirty="0" smtClean="0">
                <a:latin typeface="Arial"/>
              </a:rPr>
              <a:t>Search for alternate AFM models to achieve specialization</a:t>
            </a:r>
          </a:p>
          <a:p>
            <a:pPr>
              <a:buNone/>
            </a:pPr>
            <a:endParaRPr lang="en-US" dirty="0" smtClean="0">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Chicago Convention and ICAO</a:t>
            </a:r>
            <a:endParaRPr lang="en-US" dirty="0"/>
          </a:p>
        </p:txBody>
      </p:sp>
      <p:sp>
        <p:nvSpPr>
          <p:cNvPr id="3" name="Content Placeholder 2"/>
          <p:cNvSpPr>
            <a:spLocks noGrp="1"/>
          </p:cNvSpPr>
          <p:nvPr>
            <p:ph idx="1"/>
          </p:nvPr>
        </p:nvSpPr>
        <p:spPr/>
        <p:txBody>
          <a:bodyPr/>
          <a:lstStyle/>
          <a:p>
            <a:pPr>
              <a:buNone/>
            </a:pPr>
            <a:endParaRPr lang="en-US" dirty="0" smtClean="0">
              <a:latin typeface="Arial"/>
            </a:endParaRPr>
          </a:p>
          <a:p>
            <a:pPr>
              <a:buNone/>
            </a:pPr>
            <a:r>
              <a:rPr lang="en-US" dirty="0" smtClean="0">
                <a:latin typeface="Arial"/>
              </a:rPr>
              <a:t>Chicago Convention Article 15</a:t>
            </a:r>
          </a:p>
          <a:p>
            <a:r>
              <a:rPr lang="en-US" dirty="0" smtClean="0">
                <a:latin typeface="Arial"/>
              </a:rPr>
              <a:t>No discrimination in airport charges between a domestic and foreign carrier</a:t>
            </a:r>
          </a:p>
          <a:p>
            <a:endParaRPr lang="en-US" dirty="0" smtClean="0">
              <a:latin typeface="Arial"/>
            </a:endParaRPr>
          </a:p>
          <a:p>
            <a:pPr>
              <a:buNone/>
            </a:pPr>
            <a:r>
              <a:rPr lang="en-US" dirty="0" smtClean="0">
                <a:latin typeface="Arial"/>
              </a:rPr>
              <a:t>ICAO</a:t>
            </a:r>
          </a:p>
          <a:p>
            <a:r>
              <a:rPr lang="en-US" dirty="0" smtClean="0">
                <a:latin typeface="Arial"/>
              </a:rPr>
              <a:t>Airport must publish airport charges and communicate them to ICAO</a:t>
            </a:r>
            <a:endParaRPr lang="en-US" dirty="0">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New Service Inducements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latin typeface="Arial"/>
              </a:rPr>
              <a:t>e.g. airline operate new non-stop </a:t>
            </a:r>
            <a:r>
              <a:rPr lang="en-US" dirty="0" err="1" smtClean="0">
                <a:latin typeface="Arial"/>
              </a:rPr>
              <a:t>pax</a:t>
            </a:r>
            <a:r>
              <a:rPr lang="en-US" dirty="0" smtClean="0">
                <a:latin typeface="Arial"/>
              </a:rPr>
              <a:t> or cargo service per week for one or more years</a:t>
            </a:r>
          </a:p>
          <a:p>
            <a:r>
              <a:rPr lang="en-US" dirty="0" smtClean="0">
                <a:latin typeface="Arial"/>
              </a:rPr>
              <a:t>waive airport charges or offer discounted fees during promotional period </a:t>
            </a:r>
          </a:p>
          <a:p>
            <a:r>
              <a:rPr lang="en-US" dirty="0" smtClean="0">
                <a:latin typeface="Arial"/>
              </a:rPr>
              <a:t>offer a fixed sum or matching marketing funds</a:t>
            </a:r>
          </a:p>
          <a:p>
            <a:r>
              <a:rPr lang="en-US" dirty="0" smtClean="0">
                <a:latin typeface="Arial"/>
              </a:rPr>
              <a:t>acceptable under Article 15 and ICAO if offered to all carriers including new entrants on a first come first served basis subject to funding availability.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Inter-Airport Competition Law</a:t>
            </a:r>
            <a:br>
              <a:rPr lang="en-US" dirty="0" smtClean="0"/>
            </a:br>
            <a:r>
              <a:rPr lang="en-US" dirty="0" smtClean="0"/>
              <a:t>State Aid</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Arial"/>
              </a:rPr>
              <a:t>State Aid is:</a:t>
            </a:r>
          </a:p>
          <a:p>
            <a:r>
              <a:rPr lang="en-US" dirty="0" smtClean="0">
                <a:latin typeface="Arial"/>
              </a:rPr>
              <a:t>Advantages granted out of State resources</a:t>
            </a:r>
          </a:p>
          <a:p>
            <a:r>
              <a:rPr lang="en-US" dirty="0" smtClean="0">
                <a:latin typeface="Arial"/>
              </a:rPr>
              <a:t>Selective</a:t>
            </a:r>
          </a:p>
          <a:p>
            <a:r>
              <a:rPr lang="en-US" dirty="0" smtClean="0">
                <a:latin typeface="Arial"/>
              </a:rPr>
              <a:t>Has an effect on trade</a:t>
            </a:r>
          </a:p>
          <a:p>
            <a:r>
              <a:rPr lang="en-US" dirty="0" smtClean="0">
                <a:latin typeface="Arial"/>
              </a:rPr>
              <a:t>Must be authorized by EU</a:t>
            </a:r>
          </a:p>
          <a:p>
            <a:pPr>
              <a:buNone/>
            </a:pPr>
            <a:r>
              <a:rPr lang="en-US" dirty="0" err="1" smtClean="0">
                <a:latin typeface="Arial"/>
              </a:rPr>
              <a:t>Ryanair</a:t>
            </a:r>
            <a:r>
              <a:rPr lang="en-US" dirty="0" smtClean="0">
                <a:latin typeface="Arial"/>
              </a:rPr>
              <a:t> and Charleroi (Brussels South) Airport</a:t>
            </a:r>
          </a:p>
          <a:p>
            <a:r>
              <a:rPr lang="en-US" dirty="0" smtClean="0">
                <a:latin typeface="Arial"/>
              </a:rPr>
              <a:t>Reduced airport charges for </a:t>
            </a:r>
            <a:r>
              <a:rPr lang="en-US" dirty="0" err="1" smtClean="0">
                <a:latin typeface="Arial"/>
              </a:rPr>
              <a:t>Ryanair</a:t>
            </a:r>
            <a:r>
              <a:rPr lang="en-US" dirty="0" smtClean="0">
                <a:latin typeface="Arial"/>
              </a:rPr>
              <a:t> below tariff</a:t>
            </a:r>
          </a:p>
          <a:p>
            <a:r>
              <a:rPr lang="en-US" dirty="0" smtClean="0">
                <a:latin typeface="Arial"/>
              </a:rPr>
              <a:t>Discounts on ground handling</a:t>
            </a:r>
          </a:p>
          <a:p>
            <a:pPr>
              <a:buNone/>
            </a:pPr>
            <a:r>
              <a:rPr lang="en-US" dirty="0" smtClean="0">
                <a:latin typeface="Arial"/>
              </a:rPr>
              <a:t>Transfer of State resources in </a:t>
            </a:r>
            <a:r>
              <a:rPr lang="en-US" dirty="0" err="1" smtClean="0">
                <a:latin typeface="Arial"/>
              </a:rPr>
              <a:t>favour</a:t>
            </a:r>
            <a:r>
              <a:rPr lang="en-US" dirty="0" smtClean="0">
                <a:latin typeface="Arial"/>
              </a:rPr>
              <a:t> of </a:t>
            </a:r>
            <a:r>
              <a:rPr lang="en-US" dirty="0" err="1" smtClean="0">
                <a:latin typeface="Arial"/>
              </a:rPr>
              <a:t>Ryanair</a:t>
            </a:r>
            <a:endParaRPr lang="en-US" dirty="0">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Inter-Airport Competition Law</a:t>
            </a:r>
            <a:br>
              <a:rPr lang="en-US" dirty="0" smtClean="0"/>
            </a:br>
            <a:r>
              <a:rPr lang="en-US" dirty="0" smtClean="0"/>
              <a:t>Current State Aid Guidelines</a:t>
            </a:r>
            <a:endParaRPr lang="en-US" dirty="0"/>
          </a:p>
        </p:txBody>
      </p:sp>
      <p:sp>
        <p:nvSpPr>
          <p:cNvPr id="4" name="Content Placeholder 3"/>
          <p:cNvSpPr>
            <a:spLocks noGrp="1"/>
          </p:cNvSpPr>
          <p:nvPr>
            <p:ph idx="1"/>
          </p:nvPr>
        </p:nvSpPr>
        <p:spPr/>
        <p:txBody>
          <a:bodyPr>
            <a:normAutofit fontScale="70000" lnSpcReduction="20000"/>
          </a:bodyPr>
          <a:lstStyle/>
          <a:p>
            <a:pPr lvl="0"/>
            <a:r>
              <a:rPr lang="en-US" dirty="0" smtClean="0">
                <a:latin typeface="Arial"/>
              </a:rPr>
              <a:t>Start-up aid may be granted only for new routes or new frequencies.  </a:t>
            </a:r>
          </a:p>
          <a:p>
            <a:pPr lvl="0"/>
            <a:endParaRPr lang="en-US" dirty="0" smtClean="0">
              <a:latin typeface="Arial"/>
            </a:endParaRPr>
          </a:p>
          <a:p>
            <a:pPr lvl="0"/>
            <a:r>
              <a:rPr lang="en-US" dirty="0" smtClean="0">
                <a:latin typeface="Arial"/>
              </a:rPr>
              <a:t>The aid must be limited to a maximum of three years (remote airports a maximum of five years) and be </a:t>
            </a:r>
            <a:r>
              <a:rPr lang="en-US" dirty="0" err="1" smtClean="0">
                <a:latin typeface="Arial"/>
              </a:rPr>
              <a:t>degressive</a:t>
            </a:r>
            <a:r>
              <a:rPr lang="en-US" dirty="0" smtClean="0">
                <a:latin typeface="Arial"/>
              </a:rPr>
              <a:t>, i.e., the aid must go down by steps.  </a:t>
            </a:r>
          </a:p>
          <a:p>
            <a:pPr lvl="0"/>
            <a:endParaRPr lang="en-US" dirty="0" smtClean="0">
              <a:latin typeface="Arial"/>
            </a:endParaRPr>
          </a:p>
          <a:p>
            <a:pPr lvl="0"/>
            <a:r>
              <a:rPr lang="en-US" dirty="0" smtClean="0">
                <a:latin typeface="Arial"/>
              </a:rPr>
              <a:t>Only additional start-up costs such as increased marketing costs are eligible for state aid and the airline must commit to operating for a minimum period, with compliance ensured by relevant sanctions.  </a:t>
            </a:r>
          </a:p>
          <a:p>
            <a:pPr>
              <a:buNone/>
            </a:pPr>
            <a:r>
              <a:rPr lang="en-US" dirty="0" smtClean="0">
                <a:latin typeface="Arial"/>
              </a:rPr>
              <a:t> </a:t>
            </a:r>
          </a:p>
          <a:p>
            <a:pPr lvl="0"/>
            <a:r>
              <a:rPr lang="en-US" dirty="0" smtClean="0">
                <a:latin typeface="Arial"/>
              </a:rPr>
              <a:t>State aid of between 30 to 40 per cent of the additional start-up costs over a period of three years is acceptable, with up to 50 per cent in individual years.  </a:t>
            </a:r>
          </a:p>
          <a:p>
            <a:pPr>
              <a:buNone/>
            </a:pPr>
            <a:r>
              <a:rPr lang="en-US" dirty="0" smtClean="0">
                <a:latin typeface="Arial"/>
              </a:rPr>
              <a:t> </a:t>
            </a:r>
          </a:p>
          <a:p>
            <a:pPr lvl="0"/>
            <a:r>
              <a:rPr lang="en-US" dirty="0" smtClean="0">
                <a:latin typeface="Arial"/>
              </a:rPr>
              <a:t>If a public authority intends to help make a new route or frequency more accessible, it must give advance notice so that all interested air carriers can offer their services.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IRPORT CONCESSIONS AND COMPETITION LA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AIRPORT CONCESSIONS AND COMPETITION LAW.pptx</Template>
  <TotalTime>4282</TotalTime>
  <Words>1445</Words>
  <Application>Microsoft Office PowerPoint</Application>
  <PresentationFormat>On-screen Show (4:3)</PresentationFormat>
  <Paragraphs>357</Paragraphs>
  <Slides>38</Slides>
  <Notes>2</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AIRPORT CONCESSIONS AND COMPETITION LAW</vt:lpstr>
      <vt:lpstr>Technic</vt:lpstr>
      <vt:lpstr>Slide 1</vt:lpstr>
      <vt:lpstr>            EXERCISING YOUR AIRPORT’S COMPETITIVE ADVANTAGES</vt:lpstr>
      <vt:lpstr>OVERVIEW</vt:lpstr>
      <vt:lpstr>What is Competitive Advantage?</vt:lpstr>
      <vt:lpstr>Need for a change of approach</vt:lpstr>
      <vt:lpstr>Chicago Convention and ICAO</vt:lpstr>
      <vt:lpstr> New Service Inducements</vt:lpstr>
      <vt:lpstr>Inter-Airport Competition Law State Aid</vt:lpstr>
      <vt:lpstr>Inter-Airport Competition Law Current State Aid Guidelines</vt:lpstr>
      <vt:lpstr>Inter-Airport Competition Law Multiple Airport Ownership</vt:lpstr>
      <vt:lpstr>Canada’s Competition Act</vt:lpstr>
      <vt:lpstr> “Essential Facilities” doctrine </vt:lpstr>
      <vt:lpstr>New Airport Competition Law</vt:lpstr>
      <vt:lpstr>Example of a provision to address exclusivity and competition law</vt:lpstr>
      <vt:lpstr>EU DEVELOPS SPECIAL COMPETITION  RULES FOR AIRPORT GROUNDHANDLING</vt:lpstr>
      <vt:lpstr>Zurich Abuse of Dominant Position</vt:lpstr>
      <vt:lpstr>Abuse of Dominant Position at Rome</vt:lpstr>
      <vt:lpstr> Case Study Abuse of Dominant Position at Heathrow</vt:lpstr>
      <vt:lpstr>Reigning HAL </vt:lpstr>
      <vt:lpstr>HAL’s Arguments</vt:lpstr>
      <vt:lpstr>Raining on HAL</vt:lpstr>
      <vt:lpstr>Access to Justice  Reining in HAL </vt:lpstr>
      <vt:lpstr>Challenges for Airports  but a Special Responsibility</vt:lpstr>
      <vt:lpstr>Challenges of Competition Law</vt:lpstr>
      <vt:lpstr>FUTURE REGULATION  AND REMEDIES</vt:lpstr>
      <vt:lpstr>Airport Facilities Management</vt:lpstr>
      <vt:lpstr>AFM Challenges</vt:lpstr>
      <vt:lpstr>Competition Law, Commercial Access and Non-Aeronautical Revenues</vt:lpstr>
      <vt:lpstr>AFM Focus</vt:lpstr>
      <vt:lpstr>AFM delivery models</vt:lpstr>
      <vt:lpstr>AFM Specialization– Make or Buy?</vt:lpstr>
      <vt:lpstr>STRATEGIC ALLIANCES</vt:lpstr>
      <vt:lpstr>ADP and Schiphol Group  Industrial Cooperation Agreement</vt:lpstr>
      <vt:lpstr>AFM Alliance Challenges</vt:lpstr>
      <vt:lpstr>Summary (1)</vt:lpstr>
      <vt:lpstr>Summary (2)</vt:lpstr>
      <vt:lpstr>Summary (3)</vt:lpstr>
      <vt:lpstr>EXERCISING YOUR AIRPORT’S COMPETITIVE ADVANTAGES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EXERCISING YOUR AIRPORT’S COMPETITIVE ADVANTAGES</dc:title>
  <dc:creator>Brian Day</dc:creator>
  <cp:lastModifiedBy>Lenovo User</cp:lastModifiedBy>
  <cp:revision>13</cp:revision>
  <cp:lastPrinted>2012-06-03T21:49:12Z</cp:lastPrinted>
  <dcterms:created xsi:type="dcterms:W3CDTF">2012-06-04T01:27:46Z</dcterms:created>
  <dcterms:modified xsi:type="dcterms:W3CDTF">2012-06-05T22:25:20Z</dcterms:modified>
</cp:coreProperties>
</file>